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9"/>
  </p:notesMasterIdLst>
  <p:sldIdLst>
    <p:sldId id="257" r:id="rId5"/>
    <p:sldId id="295" r:id="rId6"/>
    <p:sldId id="296" r:id="rId7"/>
    <p:sldId id="301" r:id="rId8"/>
    <p:sldId id="284" r:id="rId9"/>
    <p:sldId id="297" r:id="rId10"/>
    <p:sldId id="260" r:id="rId11"/>
    <p:sldId id="281" r:id="rId12"/>
    <p:sldId id="298" r:id="rId13"/>
    <p:sldId id="272" r:id="rId14"/>
    <p:sldId id="294" r:id="rId15"/>
    <p:sldId id="300" r:id="rId16"/>
    <p:sldId id="299" r:id="rId17"/>
    <p:sldId id="276" r:id="rId18"/>
  </p:sldIdLst>
  <p:sldSz cx="12192000" cy="6858000"/>
  <p:notesSz cx="6858000" cy="9144000"/>
  <p:embeddedFontLst>
    <p:embeddedFont>
      <p:font typeface="Arial Black" panose="020B0A04020102020204" pitchFamily="34" charset="0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Panton Black Caps" panose="020B0604020202020204" charset="0"/>
      <p:regular r:id="rId27"/>
      <p:bold r:id="rId28"/>
    </p:embeddedFont>
    <p:embeddedFont>
      <p:font typeface="Panton Light Caps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7B397-3ED6-4D41-8C0D-63B8B3D23607}" type="datetimeFigureOut">
              <a:rPr lang="en-AU" smtClean="0"/>
              <a:t>23/02/2022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373A13-E20A-4452-9AC7-33710616FC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348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3788E-B3B6-4A0C-B653-AAC44231231A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677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B4679-9CF8-4210-AA6E-50F230B7B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D1092-139C-4D67-BA1C-6561C47FC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EF464-C256-4723-85AB-17EE8B4F5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52-7775-491D-AA51-CCF70B75F08A}" type="datetimeFigureOut">
              <a:rPr lang="en-AU" smtClean="0"/>
              <a:t>23/02/2022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3D33E-6028-4EF4-A8B8-4F71E886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97C0F-B7C4-4FB8-B612-4770458A0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6220-45C9-4BDE-A6D3-E2339FED04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74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3190-188A-4AC9-8EA5-765E535D3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FAF807-910C-4A6C-9895-AF531D163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42946-150B-433D-A07D-6E498C1F4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52-7775-491D-AA51-CCF70B75F08A}" type="datetimeFigureOut">
              <a:rPr lang="en-AU" smtClean="0"/>
              <a:t>23/02/2022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93E9D-AB07-4215-84E8-A5EB6ABD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8FAD9-67E7-4049-8E49-355AD3C93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6220-45C9-4BDE-A6D3-E2339FED04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884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C44BD9-2EE6-40B7-AF0B-4A72D0F3DE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30B245-4338-4C8E-BD81-8E798F039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958DD-2CAE-4492-A42C-4B102FA1D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52-7775-491D-AA51-CCF70B75F08A}" type="datetimeFigureOut">
              <a:rPr lang="en-AU" smtClean="0"/>
              <a:t>23/02/2022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1B8E5-3795-4D2A-B698-03C0F03D4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1BBFD-6B7D-4109-987B-97B89C49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6220-45C9-4BDE-A6D3-E2339FED04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784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6DC02-7585-4FCD-AD36-529DE907C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1502C-C405-4E3D-B979-46FC9ABD3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A2F22-80CC-4481-B33B-864A3FF2D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9EF2-4B93-42BF-9DB4-04D9E0C0C78E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6BF4D-6343-46D5-A075-206100123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B7D3B-FFB5-490E-B5A2-07570CBCE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D6D5-71D7-436B-AE0C-5512DC993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39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A596-FF99-464E-9427-872858357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9FC2B-ACDB-4AE0-918C-6A4AABC69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5E601-1F24-4102-AF47-EA1392FA3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9EF2-4B93-42BF-9DB4-04D9E0C0C78E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06DEE-70DF-4B75-B6E8-ABA98E2B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BA83F-790B-48E6-AEB1-E3F69453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D6D5-71D7-436B-AE0C-5512DC993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02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EBD1-458D-4D56-892F-35BC4D86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E7644-2780-4E1E-A8BA-5F5782A75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5AF2B-1ABC-4CC2-87BD-31BBC3329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9EF2-4B93-42BF-9DB4-04D9E0C0C78E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147F9-4ED0-4ACD-A4A0-70E7F4AD3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06EDE-2CB9-4BB4-B11D-1FF3B1E8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D6D5-71D7-436B-AE0C-5512DC993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822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FD4C6-81CF-4907-8092-0335EBA0B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0A42E-FC96-487D-B845-26EFDB22CB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80D9B-F855-4FEB-AC97-DB32CDE75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70C7C-52D5-48AC-A9D0-AA91C4A48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9EF2-4B93-42BF-9DB4-04D9E0C0C78E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F027A-D4DC-4F15-9FAE-20BC4693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7D1C7-35DA-472B-8D61-1A21B823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D6D5-71D7-436B-AE0C-5512DC993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11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8EAEE-942F-4674-9B7A-90927392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AA938-B8F4-44F5-903D-C27452DB6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5717EC-6E2A-491D-ABB9-159BDB199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75D478-C353-49DD-B50F-02236E3CF8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C1B0BB-FF8E-47EC-9D41-B9576B7E4B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60D34A-1F2A-4470-B2FB-B1744BC84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9EF2-4B93-42BF-9DB4-04D9E0C0C78E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8C191B-87B4-4880-BB8B-5BDC83847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4C41B-0234-4BB1-8D43-FEB0D6F2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D6D5-71D7-436B-AE0C-5512DC993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93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8F733-0442-4B0F-89BD-A8A552FD5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FD56D-CED0-41D9-8041-3B39283BE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9EF2-4B93-42BF-9DB4-04D9E0C0C78E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0A4BB-D019-412A-A6B7-6E6104F71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9034F-1A5D-4076-8EC1-E0C6701B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D6D5-71D7-436B-AE0C-5512DC993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845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D8AD98-E456-4341-ABAB-29C77B3A9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9EF2-4B93-42BF-9DB4-04D9E0C0C78E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34B1D-36D5-4C31-8435-37073228A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5AB1-0F21-4EEF-9F12-7905B8DD8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D6D5-71D7-436B-AE0C-5512DC993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88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F9AE-F518-4027-A6ED-B0C642E02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694FA-9EF4-4447-A79D-A65A9FEF5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E8528-CC0A-40E0-B9A1-401A42215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34001-1C22-41CC-86D1-206B3255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9EF2-4B93-42BF-9DB4-04D9E0C0C78E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57A46-1BF6-40AE-89D5-F220A99F2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765EC-C36F-4D8C-BBE5-2741359A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D6D5-71D7-436B-AE0C-5512DC993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0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3C207-C87C-4677-AE73-3401B95CF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A1CBB-98F2-4040-AE0A-258B3A227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6CDD4-38E1-4FE5-AB18-2605FEEA7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52-7775-491D-AA51-CCF70B75F08A}" type="datetimeFigureOut">
              <a:rPr lang="en-AU" smtClean="0"/>
              <a:t>23/02/2022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592EF-4B75-43D9-824F-DD37FF89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EDE44-AB57-4658-92F4-A6D8E800C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6220-45C9-4BDE-A6D3-E2339FED04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0420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B6E03-53B3-4BA2-8C90-CE79357DF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52AC13-FB17-47DB-8698-33F05738FE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2683-C8FE-4FCB-BD82-7D6F87CE5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3847D-4867-467B-BC97-DC2EA82FA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9EF2-4B93-42BF-9DB4-04D9E0C0C78E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942BD-B411-4C1E-B483-A2984D671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CFBD4-08BF-4B7A-993A-F2BFF7873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D6D5-71D7-436B-AE0C-5512DC993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435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03C6A-50A2-4EB6-A7C6-3A605788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2CC60-7F24-460C-AEE3-7794781A06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2B395-EEC3-4AE0-A560-B6D38B599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9EF2-4B93-42BF-9DB4-04D9E0C0C78E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219B1-9625-4B83-98B0-3B7F6529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B73EC-6325-4519-BACB-1698FD54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D6D5-71D7-436B-AE0C-5512DC993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216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1D18D4-CC4C-41D0-AFF3-21127AA34D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BC49DC-F9C9-4F52-8BA6-94521D705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3AB08-C1F8-4290-8C69-D373922D2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9EF2-4B93-42BF-9DB4-04D9E0C0C78E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DDE0-8385-4FE9-A559-3BCD999B9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6683D-ED82-4D3C-9912-617CA4D3A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D6D5-71D7-436B-AE0C-5512DC993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690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17A6-8CC1-49C6-B64E-2885E8D86A78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23/2/2022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F5001-C5EE-4D64-843A-625FEE4EA078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891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17A6-8CC1-49C6-B64E-2885E8D86A78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23/2/2022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F5001-C5EE-4D64-843A-625FEE4EA078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712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17A6-8CC1-49C6-B64E-2885E8D86A78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23/2/2022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F5001-C5EE-4D64-843A-625FEE4EA078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24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17A6-8CC1-49C6-B64E-2885E8D86A78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23/2/2022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F5001-C5EE-4D64-843A-625FEE4EA078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7836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17A6-8CC1-49C6-B64E-2885E8D86A78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23/2/2022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F5001-C5EE-4D64-843A-625FEE4EA078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5667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17A6-8CC1-49C6-B64E-2885E8D86A78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23/2/2022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F5001-C5EE-4D64-843A-625FEE4EA078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2124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17A6-8CC1-49C6-B64E-2885E8D86A78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23/2/2022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F5001-C5EE-4D64-843A-625FEE4EA078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321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C3D9D-BE4F-4DFB-91EA-5A1B3301B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16E64-A628-4436-8058-C4A022C3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73D87-BA47-4A13-9CF0-FAF260E9D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52-7775-491D-AA51-CCF70B75F08A}" type="datetimeFigureOut">
              <a:rPr lang="en-AU" smtClean="0"/>
              <a:t>23/02/2022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BC22C-9404-435B-97FA-190E21E9B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7725-5977-45AD-AFA8-5AE744A85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6220-45C9-4BDE-A6D3-E2339FED04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98115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17A6-8CC1-49C6-B64E-2885E8D86A78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23/2/2022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F5001-C5EE-4D64-843A-625FEE4EA078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8260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17A6-8CC1-49C6-B64E-2885E8D86A78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23/2/2022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F5001-C5EE-4D64-843A-625FEE4EA078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6547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17A6-8CC1-49C6-B64E-2885E8D86A78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23/2/2022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F5001-C5EE-4D64-843A-625FEE4EA078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9797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17A6-8CC1-49C6-B64E-2885E8D86A78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23/2/2022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F5001-C5EE-4D64-843A-625FEE4EA078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7761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DAFC-43B1-436A-8FBF-990BB8D59549}" type="datetimeFigureOut">
              <a:rPr lang="en-SG" smtClean="0"/>
              <a:t>23/2/2022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A63A-A899-48C5-9C68-072BB1911D9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08530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DAFC-43B1-436A-8FBF-990BB8D59549}" type="datetimeFigureOut">
              <a:rPr lang="en-SG" smtClean="0"/>
              <a:t>23/2/2022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A63A-A899-48C5-9C68-072BB1911D9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8495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DAFC-43B1-436A-8FBF-990BB8D59549}" type="datetimeFigureOut">
              <a:rPr lang="en-SG" smtClean="0"/>
              <a:t>23/2/2022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A63A-A899-48C5-9C68-072BB1911D9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5073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DAFC-43B1-436A-8FBF-990BB8D59549}" type="datetimeFigureOut">
              <a:rPr lang="en-SG" smtClean="0"/>
              <a:t>23/2/2022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A63A-A899-48C5-9C68-072BB1911D9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58113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DAFC-43B1-436A-8FBF-990BB8D59549}" type="datetimeFigureOut">
              <a:rPr lang="en-SG" smtClean="0"/>
              <a:t>23/2/2022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A63A-A899-48C5-9C68-072BB1911D9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92692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DAFC-43B1-436A-8FBF-990BB8D59549}" type="datetimeFigureOut">
              <a:rPr lang="en-SG" smtClean="0"/>
              <a:t>23/2/2022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A63A-A899-48C5-9C68-072BB1911D9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9626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FDC2D-5A5C-4FE8-B0AA-6078BBA0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8884D-1F9E-42FF-B8CB-693F450E7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B1CF5-A5EB-44D1-8FBD-A72F5C128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28EC7-3347-4B5D-9AF4-F41766B45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52-7775-491D-AA51-CCF70B75F08A}" type="datetimeFigureOut">
              <a:rPr lang="en-AU" smtClean="0"/>
              <a:t>23/02/2022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0CDB6-CD90-4121-93D1-4A4F3242C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F557D-A4A8-4E76-A980-6C6E20396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6220-45C9-4BDE-A6D3-E2339FED04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03734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DAFC-43B1-436A-8FBF-990BB8D59549}" type="datetimeFigureOut">
              <a:rPr lang="en-SG" smtClean="0"/>
              <a:t>23/2/2022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A63A-A899-48C5-9C68-072BB1911D9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44768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DAFC-43B1-436A-8FBF-990BB8D59549}" type="datetimeFigureOut">
              <a:rPr lang="en-SG" smtClean="0"/>
              <a:t>23/2/2022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A63A-A899-48C5-9C68-072BB1911D9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31609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DAFC-43B1-436A-8FBF-990BB8D59549}" type="datetimeFigureOut">
              <a:rPr lang="en-SG" smtClean="0"/>
              <a:t>23/2/2022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A63A-A899-48C5-9C68-072BB1911D9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57421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DAFC-43B1-436A-8FBF-990BB8D59549}" type="datetimeFigureOut">
              <a:rPr lang="en-SG" smtClean="0"/>
              <a:t>23/2/2022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A63A-A899-48C5-9C68-072BB1911D9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33392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DAFC-43B1-436A-8FBF-990BB8D59549}" type="datetimeFigureOut">
              <a:rPr lang="en-SG" smtClean="0"/>
              <a:t>23/2/2022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A63A-A899-48C5-9C68-072BB1911D9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03705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800" cy="11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800" cy="44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66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D5B5F-104E-43FD-A082-98FD9485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B25BB-AE9B-4AB1-98F2-80A14C030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8DEB0-D4AF-44EF-81AB-D7231A68C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1A690F-D31E-4F43-988A-9E5D0692CE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432434-09DF-4224-87D6-655A0BE36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2F8DD3-760A-4AA4-8DAA-24AA84887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52-7775-491D-AA51-CCF70B75F08A}" type="datetimeFigureOut">
              <a:rPr lang="en-AU" smtClean="0"/>
              <a:t>23/02/2022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2C27C-8493-4ED5-93C2-65ECC293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6D733E-F1E6-4A0B-AA1E-25045F8B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6220-45C9-4BDE-A6D3-E2339FED04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9196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A356-31D0-4277-9F41-CDAF8414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A62EA-0FCB-4777-83AF-F65CB6F7A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52-7775-491D-AA51-CCF70B75F08A}" type="datetimeFigureOut">
              <a:rPr lang="en-AU" smtClean="0"/>
              <a:t>23/02/2022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376B5-E16B-4A0E-9CB1-3799662E1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C505B3-915D-4915-B6C7-EF84F9BAD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6220-45C9-4BDE-A6D3-E2339FED04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642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14480D-6C44-4A67-B6B8-079AE396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52-7775-491D-AA51-CCF70B75F08A}" type="datetimeFigureOut">
              <a:rPr lang="en-AU" smtClean="0"/>
              <a:t>23/02/2022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737DCE-FD2A-46B9-9418-FBF08966D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B147F-8A1D-486B-A562-33A7A1941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6220-45C9-4BDE-A6D3-E2339FED04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4760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0D6E6-DD89-4F9F-979F-AEAE2B0DF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238E6-7E31-4725-9555-06C938D0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7E478-8C79-46AF-8D0C-6B0086AEB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ACA4B-7E64-4D73-84AE-AE99A7242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52-7775-491D-AA51-CCF70B75F08A}" type="datetimeFigureOut">
              <a:rPr lang="en-AU" smtClean="0"/>
              <a:t>23/02/2022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4EC08-9691-4BA6-8654-D6BA3656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B041F-ECC5-4155-B477-6FC8CE53D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6220-45C9-4BDE-A6D3-E2339FED04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1674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ED6A5-4E36-45D9-BCC2-2807CB67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AAC28-2416-43B9-9FAD-D8C879F330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46F870-20ED-4661-9CD2-F48D3096E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9D421-3DAC-4B1B-9E17-F2557F0CC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52-7775-491D-AA51-CCF70B75F08A}" type="datetimeFigureOut">
              <a:rPr lang="en-AU" smtClean="0"/>
              <a:t>23/02/2022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C888B-E6D5-46A5-8AF1-E5157FA5D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DBFD1-EB19-4CFE-A0A1-EB2ABFF5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6220-45C9-4BDE-A6D3-E2339FED04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2022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BE6AA6-D709-4CAF-832F-ABD2CB97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E9EAF-C19B-455B-86CF-3AC74018B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8BC13-06C9-4848-AF85-210149808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F5E52-7775-491D-AA51-CCF70B75F08A}" type="datetimeFigureOut">
              <a:rPr lang="en-AU" smtClean="0"/>
              <a:t>23/02/2022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8F770-A7AD-4974-A0E8-A19AF25726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8319B-1A4D-4CFB-B343-4F3F05667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36220-45C9-4BDE-A6D3-E2339FED04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067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6ABB54-A8FA-4751-B331-5F93990BE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93A8C-273E-4655-83A4-CC33F893E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DBB8E-F1E7-4B8C-A950-BF4AA03B84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59EF2-4B93-42BF-9DB4-04D9E0C0C78E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E38F3-1F84-4CC1-8C2E-B2AAD00DE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CAABC-F546-4CA4-ACC7-D023961C6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7D6D5-71D7-436B-AE0C-5512DC993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3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417A6-8CC1-49C6-B64E-2885E8D86A78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23/2/2022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F5001-C5EE-4D64-843A-625FEE4EA078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19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3DAFC-43B1-436A-8FBF-990BB8D59549}" type="datetimeFigureOut">
              <a:rPr lang="en-SG" smtClean="0"/>
              <a:t>23/2/2022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AA63A-A899-48C5-9C68-072BB1911D9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57903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4.jfif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2.jpe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5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g"/><Relationship Id="rId7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27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12.png"/><Relationship Id="rId7" Type="http://schemas.openxmlformats.org/officeDocument/2006/relationships/image" Target="../media/image37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F8A291-F3EF-47C6-8F7D-B8D0D77FB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B8EE843-A5A0-4275-853F-F4EA30390994}"/>
              </a:ext>
            </a:extLst>
          </p:cNvPr>
          <p:cNvSpPr/>
          <p:nvPr/>
        </p:nvSpPr>
        <p:spPr>
          <a:xfrm>
            <a:off x="1" y="9364"/>
            <a:ext cx="12192000" cy="6848636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08044A-80B8-4BF6-B095-8941A9FFC76D}"/>
              </a:ext>
            </a:extLst>
          </p:cNvPr>
          <p:cNvSpPr/>
          <p:nvPr/>
        </p:nvSpPr>
        <p:spPr>
          <a:xfrm>
            <a:off x="491788" y="1680094"/>
            <a:ext cx="4880753" cy="2224057"/>
          </a:xfrm>
          <a:prstGeom prst="rect">
            <a:avLst/>
          </a:prstGeom>
          <a:solidFill>
            <a:srgbClr val="FF515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2F683C-39F7-429F-B82B-82855E2E0194}"/>
              </a:ext>
            </a:extLst>
          </p:cNvPr>
          <p:cNvSpPr/>
          <p:nvPr/>
        </p:nvSpPr>
        <p:spPr>
          <a:xfrm>
            <a:off x="2426625" y="1877838"/>
            <a:ext cx="2772832" cy="1964676"/>
          </a:xfrm>
          <a:prstGeom prst="rect">
            <a:avLst/>
          </a:prstGeom>
          <a:solidFill>
            <a:srgbClr val="FF515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304DF2-C4AC-4285-BCB7-E3EBE87F0D5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574367" y="1794524"/>
            <a:ext cx="544516" cy="6015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17E3AB-19FE-4E3F-AAF8-E3EF7125B3C9}"/>
              </a:ext>
            </a:extLst>
          </p:cNvPr>
          <p:cNvSpPr/>
          <p:nvPr/>
        </p:nvSpPr>
        <p:spPr>
          <a:xfrm>
            <a:off x="491788" y="2600617"/>
            <a:ext cx="1803679" cy="4241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Arial" panose="020B0604020202020204" pitchFamily="34" charset="0"/>
              </a:rPr>
              <a:t>Patrick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AD719B-0F39-4B92-8826-88F6A43F4609}"/>
              </a:ext>
            </a:extLst>
          </p:cNvPr>
          <p:cNvSpPr/>
          <p:nvPr/>
        </p:nvSpPr>
        <p:spPr>
          <a:xfrm>
            <a:off x="433833" y="326424"/>
            <a:ext cx="7242577" cy="5602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2800" dirty="0">
                <a:solidFill>
                  <a:prstClr val="white"/>
                </a:solidFill>
                <a:latin typeface="Panton Black Caps" panose="00000500000000000000" pitchFamily="50" charset="0"/>
                <a:cs typeface="Arial" panose="020B0604020202020204" pitchFamily="34" charset="0"/>
              </a:rPr>
              <a:t>Disney Analysis</a:t>
            </a:r>
            <a:endParaRPr kumimoji="0" lang="en-SG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6D2C3C-8A8F-43F2-BD87-DC6F0686B233}"/>
              </a:ext>
            </a:extLst>
          </p:cNvPr>
          <p:cNvSpPr/>
          <p:nvPr/>
        </p:nvSpPr>
        <p:spPr>
          <a:xfrm>
            <a:off x="433834" y="652192"/>
            <a:ext cx="5589432" cy="5602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Arial" panose="020B0604020202020204" pitchFamily="34" charset="0"/>
              </a:rPr>
              <a:t>Market Data analysis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0337A8-372F-4FEA-ADAD-6DC850A391F5}"/>
              </a:ext>
            </a:extLst>
          </p:cNvPr>
          <p:cNvCxnSpPr/>
          <p:nvPr/>
        </p:nvCxnSpPr>
        <p:spPr>
          <a:xfrm>
            <a:off x="491788" y="1030965"/>
            <a:ext cx="60466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45A95FA-3B53-4303-BFE0-19AB02BD3600}"/>
              </a:ext>
            </a:extLst>
          </p:cNvPr>
          <p:cNvSpPr/>
          <p:nvPr/>
        </p:nvSpPr>
        <p:spPr>
          <a:xfrm>
            <a:off x="491788" y="2423597"/>
            <a:ext cx="1803679" cy="285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Arial" panose="020B0604020202020204" pitchFamily="34" charset="0"/>
              </a:rPr>
              <a:t>PREPARED FOR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922BA5-49E1-49B6-8EAB-3AA413B6C7E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187" y="5998650"/>
            <a:ext cx="1262380" cy="57023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4AB89E0-13B3-49A8-9F7A-76B61307BDC7}"/>
              </a:ext>
            </a:extLst>
          </p:cNvPr>
          <p:cNvSpPr/>
          <p:nvPr/>
        </p:nvSpPr>
        <p:spPr>
          <a:xfrm>
            <a:off x="2552567" y="3042375"/>
            <a:ext cx="2354032" cy="244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Arial" panose="020B0604020202020204" pitchFamily="34" charset="0"/>
              </a:rPr>
              <a:t>COURSE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850B53-D880-4637-85A6-0E1BA9BB3101}"/>
              </a:ext>
            </a:extLst>
          </p:cNvPr>
          <p:cNvSpPr/>
          <p:nvPr/>
        </p:nvSpPr>
        <p:spPr>
          <a:xfrm>
            <a:off x="2552567" y="3226597"/>
            <a:ext cx="2354032" cy="244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Arial" panose="020B0604020202020204" pitchFamily="34" charset="0"/>
              </a:rPr>
              <a:t>MET AD </a:t>
            </a:r>
            <a:r>
              <a:rPr lang="en-SG" sz="1200" dirty="0">
                <a:solidFill>
                  <a:schemeClr val="bg1"/>
                </a:solidFill>
                <a:latin typeface="Panton Light Caps" panose="00000500000000000000" pitchFamily="50" charset="0"/>
                <a:cs typeface="Arial" panose="020B0604020202020204" pitchFamily="34" charset="0"/>
              </a:rPr>
              <a:t>654 Marketing </a:t>
            </a: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9D966A-F4E3-4DEA-BE6D-A97EC4AD3E9E}"/>
              </a:ext>
            </a:extLst>
          </p:cNvPr>
          <p:cNvSpPr/>
          <p:nvPr/>
        </p:nvSpPr>
        <p:spPr>
          <a:xfrm>
            <a:off x="2547229" y="3378341"/>
            <a:ext cx="2354032" cy="244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Arial" panose="020B0604020202020204" pitchFamily="34" charset="0"/>
              </a:rPr>
              <a:t>ANALYTICS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A9F42D-BC2E-4E2B-963F-3A3F37A323FD}"/>
              </a:ext>
            </a:extLst>
          </p:cNvPr>
          <p:cNvSpPr/>
          <p:nvPr/>
        </p:nvSpPr>
        <p:spPr>
          <a:xfrm>
            <a:off x="491788" y="2787342"/>
            <a:ext cx="1297940" cy="423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Arial" panose="020B0604020202020204" pitchFamily="34" charset="0"/>
              </a:rPr>
              <a:t>Tyson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BE11FA-FA90-436D-9C02-FE91D41C1FFD}"/>
              </a:ext>
            </a:extLst>
          </p:cNvPr>
          <p:cNvSpPr/>
          <p:nvPr/>
        </p:nvSpPr>
        <p:spPr>
          <a:xfrm>
            <a:off x="491788" y="4330454"/>
            <a:ext cx="4880753" cy="2224057"/>
          </a:xfrm>
          <a:prstGeom prst="rect">
            <a:avLst/>
          </a:prstGeom>
          <a:solidFill>
            <a:srgbClr val="FF515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8D5C4B-B699-4A6D-93F1-345B7465191D}"/>
              </a:ext>
            </a:extLst>
          </p:cNvPr>
          <p:cNvSpPr/>
          <p:nvPr/>
        </p:nvSpPr>
        <p:spPr>
          <a:xfrm>
            <a:off x="2447588" y="4444884"/>
            <a:ext cx="2772832" cy="1964676"/>
          </a:xfrm>
          <a:prstGeom prst="rect">
            <a:avLst/>
          </a:prstGeom>
          <a:solidFill>
            <a:srgbClr val="FF515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381D4E-B20A-4C46-89C1-7AE067EAB267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574367" y="5416848"/>
            <a:ext cx="421097" cy="42329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BA77A22-9B2B-4C78-AAA2-F4660912A877}"/>
              </a:ext>
            </a:extLst>
          </p:cNvPr>
          <p:cNvSpPr/>
          <p:nvPr/>
        </p:nvSpPr>
        <p:spPr>
          <a:xfrm>
            <a:off x="491788" y="6045212"/>
            <a:ext cx="1803679" cy="4241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600" dirty="0">
                <a:solidFill>
                  <a:prstClr val="white"/>
                </a:solidFill>
                <a:latin typeface="Panton Black Caps" panose="00000500000000000000" pitchFamily="50" charset="0"/>
                <a:cs typeface="Arial" panose="020B0604020202020204" pitchFamily="34" charset="0"/>
              </a:rPr>
              <a:t>Team B</a:t>
            </a: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699618-8F4E-4FDE-9738-2C60DD321451}"/>
              </a:ext>
            </a:extLst>
          </p:cNvPr>
          <p:cNvSpPr/>
          <p:nvPr/>
        </p:nvSpPr>
        <p:spPr>
          <a:xfrm>
            <a:off x="491788" y="5893251"/>
            <a:ext cx="1803679" cy="285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Arial" panose="020B0604020202020204" pitchFamily="34" charset="0"/>
              </a:rPr>
              <a:t>PREPARED BY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3175E31-9DA4-419C-92FC-EE2D993D4B08}"/>
              </a:ext>
            </a:extLst>
          </p:cNvPr>
          <p:cNvSpPr/>
          <p:nvPr/>
        </p:nvSpPr>
        <p:spPr>
          <a:xfrm>
            <a:off x="491788" y="6231291"/>
            <a:ext cx="1297940" cy="4241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8BEC24-CA52-4051-ACD3-50A2E4E5D4E8}"/>
              </a:ext>
            </a:extLst>
          </p:cNvPr>
          <p:cNvSpPr/>
          <p:nvPr/>
        </p:nvSpPr>
        <p:spPr>
          <a:xfrm>
            <a:off x="2583620" y="5093961"/>
            <a:ext cx="2500768" cy="285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600" dirty="0">
                <a:solidFill>
                  <a:prstClr val="white"/>
                </a:solidFill>
                <a:latin typeface="Panton Black Caps" panose="00000500000000000000" pitchFamily="50" charset="0"/>
                <a:cs typeface="Arial" panose="020B0604020202020204" pitchFamily="34" charset="0"/>
              </a:rPr>
              <a:t>Mikajah</a:t>
            </a: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Arial" panose="020B0604020202020204" pitchFamily="34" charset="0"/>
              </a:rPr>
              <a:t> </a:t>
            </a:r>
            <a:r>
              <a:rPr lang="en-SG" sz="1600" dirty="0">
                <a:solidFill>
                  <a:prstClr val="white"/>
                </a:solidFill>
                <a:latin typeface="Panton Light Caps" panose="00000500000000000000" pitchFamily="50" charset="0"/>
                <a:cs typeface="Arial" panose="020B0604020202020204" pitchFamily="34" charset="0"/>
              </a:rPr>
              <a:t>Hayes</a:t>
            </a: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2E6D5C-F49C-4770-ACBB-9E063C444C03}"/>
              </a:ext>
            </a:extLst>
          </p:cNvPr>
          <p:cNvSpPr/>
          <p:nvPr/>
        </p:nvSpPr>
        <p:spPr>
          <a:xfrm>
            <a:off x="2583620" y="5311505"/>
            <a:ext cx="2500768" cy="285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Arial" panose="020B0604020202020204" pitchFamily="34" charset="0"/>
              </a:rPr>
              <a:t>Ran</a:t>
            </a: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Arial" panose="020B0604020202020204" pitchFamily="34" charset="0"/>
              </a:rPr>
              <a:t>Tun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A9599D-CA40-4FCF-9844-6F02B443A197}"/>
              </a:ext>
            </a:extLst>
          </p:cNvPr>
          <p:cNvSpPr/>
          <p:nvPr/>
        </p:nvSpPr>
        <p:spPr>
          <a:xfrm>
            <a:off x="2583620" y="5539339"/>
            <a:ext cx="2500768" cy="285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600" dirty="0" err="1">
                <a:solidFill>
                  <a:prstClr val="white"/>
                </a:solidFill>
                <a:latin typeface="Panton Black Caps" panose="00000500000000000000" pitchFamily="50" charset="0"/>
                <a:cs typeface="Arial" panose="020B0604020202020204" pitchFamily="34" charset="0"/>
              </a:rPr>
              <a:t>Ziyi</a:t>
            </a:r>
            <a:r>
              <a:rPr lang="en-SG" sz="1600" dirty="0">
                <a:solidFill>
                  <a:prstClr val="white"/>
                </a:solidFill>
                <a:latin typeface="Panton Black Caps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SG" sz="1600" dirty="0">
                <a:solidFill>
                  <a:prstClr val="white"/>
                </a:solidFill>
                <a:latin typeface="Panton Light Caps" panose="00000500000000000000" pitchFamily="50" charset="0"/>
                <a:cs typeface="Arial" panose="020B0604020202020204" pitchFamily="34" charset="0"/>
              </a:rPr>
              <a:t>Wang</a:t>
            </a:r>
            <a:r>
              <a:rPr lang="en-SG" sz="1600" dirty="0">
                <a:solidFill>
                  <a:prstClr val="white"/>
                </a:solidFill>
                <a:latin typeface="Panton Black Caps" panose="00000500000000000000" pitchFamily="50" charset="0"/>
                <a:cs typeface="Arial" panose="020B0604020202020204" pitchFamily="34" charset="0"/>
              </a:rPr>
              <a:t> </a:t>
            </a: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1A2D4A-D561-4305-9D24-31A1A12556CE}"/>
              </a:ext>
            </a:extLst>
          </p:cNvPr>
          <p:cNvSpPr/>
          <p:nvPr/>
        </p:nvSpPr>
        <p:spPr>
          <a:xfrm>
            <a:off x="2552567" y="3567413"/>
            <a:ext cx="2354032" cy="244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Arial" panose="020B0604020202020204" pitchFamily="34" charset="0"/>
              </a:rPr>
              <a:t>Spring 1, 2022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856BD1A-BAF1-4CD7-8709-2A9B92B6F04E}"/>
              </a:ext>
            </a:extLst>
          </p:cNvPr>
          <p:cNvSpPr/>
          <p:nvPr/>
        </p:nvSpPr>
        <p:spPr>
          <a:xfrm>
            <a:off x="491788" y="3319261"/>
            <a:ext cx="1803679" cy="4241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Arial" panose="020B0604020202020204" pitchFamily="34" charset="0"/>
              </a:rPr>
              <a:t>Gerrick</a:t>
            </a: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0239A8D-1492-4520-9D07-4487E42F9095}"/>
              </a:ext>
            </a:extLst>
          </p:cNvPr>
          <p:cNvSpPr/>
          <p:nvPr/>
        </p:nvSpPr>
        <p:spPr>
          <a:xfrm>
            <a:off x="491788" y="3142241"/>
            <a:ext cx="1803679" cy="285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Arial" panose="020B0604020202020204" pitchFamily="34" charset="0"/>
              </a:rPr>
              <a:t>Facilitated by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F41216-AC57-40FB-83D1-E30974D0991F}"/>
              </a:ext>
            </a:extLst>
          </p:cNvPr>
          <p:cNvSpPr/>
          <p:nvPr/>
        </p:nvSpPr>
        <p:spPr>
          <a:xfrm>
            <a:off x="491788" y="3505340"/>
            <a:ext cx="1297940" cy="4241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Arial" panose="020B0604020202020204" pitchFamily="34" charset="0"/>
              </a:rPr>
              <a:t>White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9FD434B8-9B5D-421C-A145-E147B4217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254" y="2268502"/>
            <a:ext cx="1894639" cy="59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6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0880B97-2681-4A24-A3D2-DC3BD07B41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98D2BB-92D2-4100-8011-EA409A02CA9D}"/>
              </a:ext>
            </a:extLst>
          </p:cNvPr>
          <p:cNvSpPr/>
          <p:nvPr/>
        </p:nvSpPr>
        <p:spPr>
          <a:xfrm>
            <a:off x="414866" y="287865"/>
            <a:ext cx="880533" cy="880533"/>
          </a:xfrm>
          <a:prstGeom prst="rect">
            <a:avLst/>
          </a:prstGeom>
          <a:solidFill>
            <a:srgbClr val="FF5156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893998-8479-4FC4-A2E4-613CDCB949A0}"/>
              </a:ext>
            </a:extLst>
          </p:cNvPr>
          <p:cNvSpPr/>
          <p:nvPr/>
        </p:nvSpPr>
        <p:spPr>
          <a:xfrm>
            <a:off x="1456278" y="287866"/>
            <a:ext cx="6795752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9D6BF1-0FA7-4248-A195-32FBDAF2B4B3}"/>
              </a:ext>
            </a:extLst>
          </p:cNvPr>
          <p:cNvSpPr/>
          <p:nvPr/>
        </p:nvSpPr>
        <p:spPr>
          <a:xfrm>
            <a:off x="1577782" y="414508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Data classification</a:t>
            </a:r>
            <a:endParaRPr kumimoji="0" lang="en-SG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BE20AF-FC31-4FE1-9084-44B17190B8FB}"/>
              </a:ext>
            </a:extLst>
          </p:cNvPr>
          <p:cNvSpPr/>
          <p:nvPr/>
        </p:nvSpPr>
        <p:spPr>
          <a:xfrm>
            <a:off x="1577781" y="695459"/>
            <a:ext cx="6795752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Classification Tree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A48C9F-512E-4954-8E46-B63FBC56721B}"/>
              </a:ext>
            </a:extLst>
          </p:cNvPr>
          <p:cNvSpPr/>
          <p:nvPr/>
        </p:nvSpPr>
        <p:spPr>
          <a:xfrm rot="16200000">
            <a:off x="-521609" y="4181043"/>
            <a:ext cx="1981385" cy="419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6000"/>
                </a:prstClr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DABBE4F-163B-4BD4-8179-81DF121A7517}"/>
              </a:ext>
            </a:extLst>
          </p:cNvPr>
          <p:cNvSpPr/>
          <p:nvPr/>
        </p:nvSpPr>
        <p:spPr>
          <a:xfrm>
            <a:off x="699684" y="4856120"/>
            <a:ext cx="3543132" cy="525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D945A7-3A94-47B5-B301-261789A48153}"/>
              </a:ext>
            </a:extLst>
          </p:cNvPr>
          <p:cNvSpPr/>
          <p:nvPr/>
        </p:nvSpPr>
        <p:spPr>
          <a:xfrm>
            <a:off x="699684" y="4534432"/>
            <a:ext cx="3543132" cy="525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476F9BE-A7A4-44E3-9594-DBF8FE50D33F}"/>
              </a:ext>
            </a:extLst>
          </p:cNvPr>
          <p:cNvSpPr/>
          <p:nvPr/>
        </p:nvSpPr>
        <p:spPr>
          <a:xfrm>
            <a:off x="4274735" y="3596339"/>
            <a:ext cx="3785147" cy="637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E8DA897-3C8A-4E32-8CB8-E9B01A0933F0}"/>
              </a:ext>
            </a:extLst>
          </p:cNvPr>
          <p:cNvSpPr/>
          <p:nvPr/>
        </p:nvSpPr>
        <p:spPr>
          <a:xfrm>
            <a:off x="8319557" y="3825562"/>
            <a:ext cx="1190204" cy="103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DDFF01-DC0D-4D2E-A27D-EDD6621D24CB}"/>
              </a:ext>
            </a:extLst>
          </p:cNvPr>
          <p:cNvSpPr/>
          <p:nvPr/>
        </p:nvSpPr>
        <p:spPr>
          <a:xfrm>
            <a:off x="9897111" y="3825562"/>
            <a:ext cx="1677680" cy="103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B71196-B1C1-48B7-AD0B-79AEE0B90365}"/>
              </a:ext>
            </a:extLst>
          </p:cNvPr>
          <p:cNvSpPr/>
          <p:nvPr/>
        </p:nvSpPr>
        <p:spPr>
          <a:xfrm>
            <a:off x="4306654" y="4524878"/>
            <a:ext cx="3785147" cy="637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9F441-12D6-4764-9833-DAF9B5C8ADA0}"/>
              </a:ext>
            </a:extLst>
          </p:cNvPr>
          <p:cNvSpPr/>
          <p:nvPr/>
        </p:nvSpPr>
        <p:spPr>
          <a:xfrm>
            <a:off x="9907398" y="3372"/>
            <a:ext cx="2284601" cy="589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Chicago Airbnb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BY </a:t>
            </a: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Team B</a:t>
            </a: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Data Mining for Business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Boston university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pic>
        <p:nvPicPr>
          <p:cNvPr id="32" name="Picture 31" descr="Shape, circle&#10;&#10;Description automatically generated">
            <a:extLst>
              <a:ext uri="{FF2B5EF4-FFF2-40B4-BE49-F238E27FC236}">
                <a16:creationId xmlns:a16="http://schemas.microsoft.com/office/drawing/2014/main" id="{162F429B-525C-458E-96E5-8FFE80DC751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64" y="389140"/>
            <a:ext cx="651935" cy="6779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34AB59-F5F9-524C-897E-DA8349DEE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79" y="1353474"/>
            <a:ext cx="3537094" cy="23817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F7AFA7-219A-AC45-951D-80BC64155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66" y="3998960"/>
            <a:ext cx="3542367" cy="23817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63C089-D77B-CD43-9717-C2035CEB4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023" y="1756611"/>
            <a:ext cx="4623221" cy="34150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F496D29-76E3-4613-A73D-592A4FD84451}"/>
              </a:ext>
            </a:extLst>
          </p:cNvPr>
          <p:cNvSpPr/>
          <p:nvPr/>
        </p:nvSpPr>
        <p:spPr>
          <a:xfrm>
            <a:off x="4216908" y="1799821"/>
            <a:ext cx="3054369" cy="3115116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CDDE5E-C04C-47A3-A695-C9E198D81E32}"/>
              </a:ext>
            </a:extLst>
          </p:cNvPr>
          <p:cNvSpPr/>
          <p:nvPr/>
        </p:nvSpPr>
        <p:spPr>
          <a:xfrm>
            <a:off x="4344583" y="1907773"/>
            <a:ext cx="2809188" cy="2899211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Changed super strict to strict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SG" sz="1600" dirty="0">
                <a:solidFill>
                  <a:prstClr val="white"/>
                </a:solidFill>
                <a:latin typeface="Panton Light Caps" panose="00000500000000000000" pitchFamily="50" charset="0"/>
              </a:rPr>
              <a:t>Basic model was made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SG" sz="1600" dirty="0">
                <a:solidFill>
                  <a:prstClr val="white"/>
                </a:solidFill>
                <a:latin typeface="Panton Light Caps" panose="00000500000000000000" pitchFamily="50" charset="0"/>
              </a:rPr>
              <a:t>Used cross validation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Tested Accuracy;</a:t>
            </a:r>
            <a:r>
              <a:rPr lang="en-SG" sz="1600" noProof="0" dirty="0">
                <a:solidFill>
                  <a:prstClr val="white"/>
                </a:solidFill>
                <a:latin typeface="Panton Light Caps" panose="00000500000000000000" pitchFamily="50" charset="0"/>
              </a:rPr>
              <a:t> </a:t>
            </a: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Low but increased after</a:t>
            </a:r>
            <a:r>
              <a:rPr lang="en-SG" sz="1600" dirty="0">
                <a:solidFill>
                  <a:prstClr val="white"/>
                </a:solidFill>
                <a:latin typeface="Panton Light Caps" panose="00000500000000000000" pitchFamily="50" charset="0"/>
              </a:rPr>
              <a:t> second validation</a:t>
            </a: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770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city next to a body of water&#10;&#10;Description automatically generated with medium confidence">
            <a:extLst>
              <a:ext uri="{FF2B5EF4-FFF2-40B4-BE49-F238E27FC236}">
                <a16:creationId xmlns:a16="http://schemas.microsoft.com/office/drawing/2014/main" id="{2D8D4DD3-6E44-4C20-81FA-1210AF3A7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5"/>
            <a:ext cx="12191999" cy="68445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29305E-EE7C-42C8-A83F-214DFEF693D9}"/>
              </a:ext>
            </a:extLst>
          </p:cNvPr>
          <p:cNvSpPr/>
          <p:nvPr/>
        </p:nvSpPr>
        <p:spPr>
          <a:xfrm>
            <a:off x="0" y="-11813"/>
            <a:ext cx="12192000" cy="6844583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B50B30-106B-49E2-BD24-5CA84D06B5E1}"/>
              </a:ext>
            </a:extLst>
          </p:cNvPr>
          <p:cNvSpPr/>
          <p:nvPr/>
        </p:nvSpPr>
        <p:spPr>
          <a:xfrm>
            <a:off x="414866" y="287865"/>
            <a:ext cx="880533" cy="880533"/>
          </a:xfrm>
          <a:prstGeom prst="rect">
            <a:avLst/>
          </a:prstGeom>
          <a:solidFill>
            <a:srgbClr val="FF5156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59CAB3-983F-47CA-8B67-73D329338D60}"/>
              </a:ext>
            </a:extLst>
          </p:cNvPr>
          <p:cNvSpPr/>
          <p:nvPr/>
        </p:nvSpPr>
        <p:spPr>
          <a:xfrm>
            <a:off x="1487932" y="239276"/>
            <a:ext cx="5255070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5A94C3-AC74-4B53-8F8C-3F86EC17F10D}"/>
              </a:ext>
            </a:extLst>
          </p:cNvPr>
          <p:cNvSpPr/>
          <p:nvPr/>
        </p:nvSpPr>
        <p:spPr>
          <a:xfrm>
            <a:off x="1577782" y="414508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Clustering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F96B70-FCF3-4D3D-80B2-33C44E98F677}"/>
              </a:ext>
            </a:extLst>
          </p:cNvPr>
          <p:cNvSpPr/>
          <p:nvPr/>
        </p:nvSpPr>
        <p:spPr>
          <a:xfrm>
            <a:off x="1566794" y="757161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K-means Analysis / Hierarchical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576B3A-9230-4BF7-A547-A35BA4263483}"/>
              </a:ext>
            </a:extLst>
          </p:cNvPr>
          <p:cNvSpPr/>
          <p:nvPr/>
        </p:nvSpPr>
        <p:spPr>
          <a:xfrm>
            <a:off x="7238529" y="2034620"/>
            <a:ext cx="3946326" cy="52527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A7BEE8F-72FE-4A2C-B286-B1EBB1014FAD}"/>
              </a:ext>
            </a:extLst>
          </p:cNvPr>
          <p:cNvSpPr/>
          <p:nvPr/>
        </p:nvSpPr>
        <p:spPr>
          <a:xfrm>
            <a:off x="1602204" y="4940130"/>
            <a:ext cx="2508121" cy="525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439108-9857-4736-BDC7-C58D6B0B2F1C}"/>
              </a:ext>
            </a:extLst>
          </p:cNvPr>
          <p:cNvSpPr/>
          <p:nvPr/>
        </p:nvSpPr>
        <p:spPr>
          <a:xfrm>
            <a:off x="1667766" y="2141437"/>
            <a:ext cx="3746012" cy="525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85BBA1E-DEDA-49EF-88D9-2D13E987A36F}"/>
              </a:ext>
            </a:extLst>
          </p:cNvPr>
          <p:cNvSpPr/>
          <p:nvPr/>
        </p:nvSpPr>
        <p:spPr>
          <a:xfrm>
            <a:off x="9771074" y="2496128"/>
            <a:ext cx="1476531" cy="525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9000"/>
                  </a:prstClr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a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FC8AB6C-1F28-4FEE-B4C3-0162531C998D}"/>
              </a:ext>
            </a:extLst>
          </p:cNvPr>
          <p:cNvSpPr/>
          <p:nvPr/>
        </p:nvSpPr>
        <p:spPr>
          <a:xfrm>
            <a:off x="7324127" y="2885200"/>
            <a:ext cx="3746012" cy="525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B41F7CF-CC43-40D0-9C03-590F6FC7DCC4}"/>
              </a:ext>
            </a:extLst>
          </p:cNvPr>
          <p:cNvSpPr/>
          <p:nvPr/>
        </p:nvSpPr>
        <p:spPr>
          <a:xfrm>
            <a:off x="9907398" y="3372"/>
            <a:ext cx="2284601" cy="589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Chicago Airbnb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BY </a:t>
            </a: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Team B</a:t>
            </a: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Data Mining for Business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Boston university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9D96EA31-FF01-400E-813B-4BFC2943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0" y="343042"/>
            <a:ext cx="788464" cy="788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A8F7BB-3684-374E-AAD8-DE31156BF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30" y="1663530"/>
            <a:ext cx="5526930" cy="2454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1BC3A1-7AEB-D64E-9FEE-BFC1E9C57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30" y="4117829"/>
            <a:ext cx="5526930" cy="594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3FB5CE-E462-3544-AD79-6F7EA9E0F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930" y="4982421"/>
            <a:ext cx="5526930" cy="1308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7C0962-83E6-5B40-BA77-3F26F4DB1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4964" y="1762449"/>
            <a:ext cx="3639930" cy="21530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B201206-F475-6949-9C8D-A0BE50F3B605}"/>
              </a:ext>
            </a:extLst>
          </p:cNvPr>
          <p:cNvSpPr/>
          <p:nvPr/>
        </p:nvSpPr>
        <p:spPr>
          <a:xfrm>
            <a:off x="7913208" y="4132325"/>
            <a:ext cx="2222932" cy="414724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FACC28-D706-7A4F-B290-043DB251EDB0}"/>
              </a:ext>
            </a:extLst>
          </p:cNvPr>
          <p:cNvSpPr txBox="1"/>
          <p:nvPr/>
        </p:nvSpPr>
        <p:spPr>
          <a:xfrm>
            <a:off x="8110632" y="4155021"/>
            <a:ext cx="387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choose K=3  </a:t>
            </a:r>
          </a:p>
        </p:txBody>
      </p:sp>
    </p:spTree>
    <p:extLst>
      <p:ext uri="{BB962C8B-B14F-4D97-AF65-F5344CB8AC3E}">
        <p14:creationId xmlns:p14="http://schemas.microsoft.com/office/powerpoint/2010/main" val="299794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city next to a body of water&#10;&#10;Description automatically generated with medium confidence">
            <a:extLst>
              <a:ext uri="{FF2B5EF4-FFF2-40B4-BE49-F238E27FC236}">
                <a16:creationId xmlns:a16="http://schemas.microsoft.com/office/drawing/2014/main" id="{8258E07F-D874-D644-8431-6CCAFABED6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2" b="717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AC5093-DEBB-4E49-93CB-426F93683777}"/>
              </a:ext>
            </a:extLst>
          </p:cNvPr>
          <p:cNvSpPr/>
          <p:nvPr/>
        </p:nvSpPr>
        <p:spPr>
          <a:xfrm>
            <a:off x="1572776" y="351614"/>
            <a:ext cx="5255070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181B29-A9EB-DA42-96F9-B35EC1959360}"/>
              </a:ext>
            </a:extLst>
          </p:cNvPr>
          <p:cNvSpPr/>
          <p:nvPr/>
        </p:nvSpPr>
        <p:spPr>
          <a:xfrm>
            <a:off x="-1524" y="13417"/>
            <a:ext cx="12192000" cy="6844583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endParaRPr lang="en-SG" dirty="0">
              <a:solidFill>
                <a:prstClr val="white"/>
              </a:solidFill>
              <a:latin typeface="Panton Black Caps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9B379-1E4F-6449-9B97-7687B9A52772}"/>
              </a:ext>
            </a:extLst>
          </p:cNvPr>
          <p:cNvSpPr txBox="1"/>
          <p:nvPr/>
        </p:nvSpPr>
        <p:spPr>
          <a:xfrm>
            <a:off x="1704622" y="443684"/>
            <a:ext cx="292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prstClr val="white"/>
                </a:solidFill>
                <a:latin typeface="Panton Light Caps" panose="00000500000000000000" pitchFamily="50" charset="0"/>
              </a:rPr>
              <a:t>Clustering</a:t>
            </a:r>
            <a:endParaRPr lang="en-SG" sz="2000" dirty="0">
              <a:solidFill>
                <a:prstClr val="white"/>
              </a:solidFill>
              <a:latin typeface="Panton Light Caps" panose="00000500000000000000" pitchFamily="5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546817-95C7-1A4E-A498-C9FB1A578207}"/>
              </a:ext>
            </a:extLst>
          </p:cNvPr>
          <p:cNvSpPr/>
          <p:nvPr/>
        </p:nvSpPr>
        <p:spPr>
          <a:xfrm>
            <a:off x="457108" y="387454"/>
            <a:ext cx="880533" cy="880533"/>
          </a:xfrm>
          <a:prstGeom prst="rect">
            <a:avLst/>
          </a:prstGeom>
          <a:solidFill>
            <a:srgbClr val="FF5156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BB3E8-A378-2942-9B14-09D19B23149E}"/>
              </a:ext>
            </a:extLst>
          </p:cNvPr>
          <p:cNvSpPr txBox="1"/>
          <p:nvPr/>
        </p:nvSpPr>
        <p:spPr>
          <a:xfrm>
            <a:off x="1704622" y="827721"/>
            <a:ext cx="4007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prstClr val="white"/>
                </a:solidFill>
                <a:latin typeface="Panton Black Caps" panose="00000500000000000000" pitchFamily="50" charset="0"/>
              </a:rPr>
              <a:t>clustering analysis </a:t>
            </a:r>
            <a:endParaRPr lang="en-US" sz="2400" dirty="0"/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85ED6E40-6CF9-3346-B309-DA000FB1293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2" y="430540"/>
            <a:ext cx="788464" cy="788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90A6EA-0633-824F-BD8E-7B4705A96DAA}"/>
              </a:ext>
            </a:extLst>
          </p:cNvPr>
          <p:cNvSpPr txBox="1"/>
          <p:nvPr/>
        </p:nvSpPr>
        <p:spPr>
          <a:xfrm>
            <a:off x="9618726" y="18122"/>
            <a:ext cx="257175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SG" sz="800" dirty="0">
                <a:solidFill>
                  <a:prstClr val="white"/>
                </a:solidFill>
                <a:latin typeface="Panton Black Caps" panose="00000500000000000000" pitchFamily="50" charset="0"/>
              </a:rPr>
              <a:t>Chicago Airbnb</a:t>
            </a:r>
          </a:p>
          <a:p>
            <a:pPr lvl="0" algn="r">
              <a:defRPr/>
            </a:pP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BY Team B</a:t>
            </a:r>
          </a:p>
          <a:p>
            <a:pPr lvl="0" algn="r">
              <a:defRPr/>
            </a:pP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Data Mining for Business Analytics</a:t>
            </a:r>
          </a:p>
          <a:p>
            <a:pPr lvl="0" algn="r">
              <a:defRPr/>
            </a:pP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Boston university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C17761-5EB4-D64A-A5BC-4312D08CF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" y="1536700"/>
            <a:ext cx="5351780" cy="1360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31C2D6-33FB-D647-B961-FDD682F9C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20" y="3355429"/>
            <a:ext cx="4206341" cy="31151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C1308-C42A-564E-9C2E-1799B5662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8096" y="1532689"/>
            <a:ext cx="6390187" cy="182274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1DB185D-F7D8-4E0F-BD7C-C2E5FBEDB0F7}"/>
              </a:ext>
            </a:extLst>
          </p:cNvPr>
          <p:cNvSpPr/>
          <p:nvPr/>
        </p:nvSpPr>
        <p:spPr>
          <a:xfrm>
            <a:off x="5848096" y="3502572"/>
            <a:ext cx="5890010" cy="3115116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2BED04-D676-4C3B-A741-1D4026429C76}"/>
              </a:ext>
            </a:extLst>
          </p:cNvPr>
          <p:cNvSpPr/>
          <p:nvPr/>
        </p:nvSpPr>
        <p:spPr>
          <a:xfrm>
            <a:off x="5980890" y="3607175"/>
            <a:ext cx="5624422" cy="2899211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First Group: </a:t>
            </a:r>
          </a:p>
          <a:p>
            <a:r>
              <a:rPr lang="en-US" sz="1400" dirty="0">
                <a:solidFill>
                  <a:schemeClr val="bg1"/>
                </a:solidFill>
              </a:rPr>
              <a:t>	High rate of verification of host identity</a:t>
            </a:r>
          </a:p>
          <a:p>
            <a:r>
              <a:rPr lang="en-US" sz="1400" dirty="0">
                <a:solidFill>
                  <a:schemeClr val="bg1"/>
                </a:solidFill>
              </a:rPr>
              <a:t>	Long hosting </a:t>
            </a:r>
          </a:p>
          <a:p>
            <a:r>
              <a:rPr lang="en-US" sz="1400" dirty="0">
                <a:solidFill>
                  <a:schemeClr val="bg1"/>
                </a:solidFill>
              </a:rPr>
              <a:t>	Longest year between first review and host</a:t>
            </a:r>
          </a:p>
          <a:p>
            <a:r>
              <a:rPr lang="en-US" sz="1400" dirty="0">
                <a:solidFill>
                  <a:schemeClr val="bg1"/>
                </a:solidFill>
              </a:rPr>
              <a:t>Second Group:</a:t>
            </a:r>
          </a:p>
          <a:p>
            <a:r>
              <a:rPr lang="en-US" sz="1400" dirty="0">
                <a:solidFill>
                  <a:schemeClr val="bg1"/>
                </a:solidFill>
              </a:rPr>
              <a:t>	Young host</a:t>
            </a:r>
          </a:p>
          <a:p>
            <a:r>
              <a:rPr lang="en-US" sz="1400" dirty="0">
                <a:solidFill>
                  <a:schemeClr val="bg1"/>
                </a:solidFill>
              </a:rPr>
              <a:t>	Low price </a:t>
            </a:r>
          </a:p>
          <a:p>
            <a:r>
              <a:rPr lang="en-US" sz="1400" dirty="0">
                <a:solidFill>
                  <a:schemeClr val="bg1"/>
                </a:solidFill>
              </a:rPr>
              <a:t>	Less accommodates</a:t>
            </a:r>
          </a:p>
          <a:p>
            <a:r>
              <a:rPr lang="en-US" sz="1400" dirty="0">
                <a:solidFill>
                  <a:schemeClr val="bg1"/>
                </a:solidFill>
              </a:rPr>
              <a:t>Third Group:</a:t>
            </a:r>
          </a:p>
          <a:p>
            <a:r>
              <a:rPr lang="en-US" sz="1400" dirty="0">
                <a:solidFill>
                  <a:schemeClr val="bg1"/>
                </a:solidFill>
              </a:rPr>
              <a:t>	High price </a:t>
            </a:r>
          </a:p>
          <a:p>
            <a:r>
              <a:rPr lang="en-US" sz="1400" dirty="0">
                <a:solidFill>
                  <a:schemeClr val="bg1"/>
                </a:solidFill>
              </a:rPr>
              <a:t>	High cleaning fee </a:t>
            </a:r>
          </a:p>
          <a:p>
            <a:r>
              <a:rPr lang="en-US" sz="1400" dirty="0">
                <a:solidFill>
                  <a:schemeClr val="bg1"/>
                </a:solidFill>
              </a:rPr>
              <a:t>	Strict cancellation policy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295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2A744BD-F742-4976-9F43-CEC5298A72F3}"/>
              </a:ext>
            </a:extLst>
          </p:cNvPr>
          <p:cNvSpPr/>
          <p:nvPr/>
        </p:nvSpPr>
        <p:spPr>
          <a:xfrm>
            <a:off x="0" y="-3372"/>
            <a:ext cx="12191999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16E90E-E531-41F3-9690-BFB517E4E5A5}"/>
              </a:ext>
            </a:extLst>
          </p:cNvPr>
          <p:cNvSpPr/>
          <p:nvPr/>
        </p:nvSpPr>
        <p:spPr>
          <a:xfrm>
            <a:off x="414866" y="287865"/>
            <a:ext cx="880533" cy="880533"/>
          </a:xfrm>
          <a:prstGeom prst="rect">
            <a:avLst/>
          </a:prstGeom>
          <a:solidFill>
            <a:srgbClr val="FF5156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7D6E50-3717-4734-A33C-65FD00E8FD4A}"/>
              </a:ext>
            </a:extLst>
          </p:cNvPr>
          <p:cNvSpPr/>
          <p:nvPr/>
        </p:nvSpPr>
        <p:spPr>
          <a:xfrm>
            <a:off x="1532296" y="333348"/>
            <a:ext cx="6795752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378C44-6271-4D31-99C7-74F333B86D44}"/>
              </a:ext>
            </a:extLst>
          </p:cNvPr>
          <p:cNvSpPr/>
          <p:nvPr/>
        </p:nvSpPr>
        <p:spPr>
          <a:xfrm>
            <a:off x="1577782" y="414508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Conclusion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8E8835-946D-4EE7-8C23-ECB8E51F1FEA}"/>
              </a:ext>
            </a:extLst>
          </p:cNvPr>
          <p:cNvSpPr/>
          <p:nvPr/>
        </p:nvSpPr>
        <p:spPr>
          <a:xfrm>
            <a:off x="1577781" y="695459"/>
            <a:ext cx="6795752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What we learned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EFDC43-C840-4E4A-AE8F-0C1952ABD8F8}"/>
              </a:ext>
            </a:extLst>
          </p:cNvPr>
          <p:cNvSpPr/>
          <p:nvPr/>
        </p:nvSpPr>
        <p:spPr>
          <a:xfrm>
            <a:off x="9907398" y="3372"/>
            <a:ext cx="2284601" cy="589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Chicago Airbnb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BY </a:t>
            </a: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Team B</a:t>
            </a: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Data Mining for Business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Boston university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7DDE83EE-3D44-44AB-9665-D1C22FF7757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49" y="378833"/>
            <a:ext cx="789565" cy="789565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773D9C-62EE-7C41-B0C3-94EE47A68F68}"/>
              </a:ext>
            </a:extLst>
          </p:cNvPr>
          <p:cNvSpPr txBox="1"/>
          <p:nvPr/>
        </p:nvSpPr>
        <p:spPr>
          <a:xfrm>
            <a:off x="1403771" y="1942148"/>
            <a:ext cx="998621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Teamwork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More comfortable with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Data classification (KNN, Naïve Bayes, Tree)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Clustering (K-Means analysis, groups)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714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outdoor, statue, stone&#10;&#10;Description automatically generated">
            <a:extLst>
              <a:ext uri="{FF2B5EF4-FFF2-40B4-BE49-F238E27FC236}">
                <a16:creationId xmlns:a16="http://schemas.microsoft.com/office/drawing/2014/main" id="{5BBF74B6-F633-4714-A401-D73149C5D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0" cy="68546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4C1B5D-7A27-4628-A8DE-A9F8201D2100}"/>
              </a:ext>
            </a:extLst>
          </p:cNvPr>
          <p:cNvSpPr/>
          <p:nvPr/>
        </p:nvSpPr>
        <p:spPr>
          <a:xfrm>
            <a:off x="0" y="0"/>
            <a:ext cx="12191999" cy="6854628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31141D8-B5B1-4429-BECF-254A9E2A369B}"/>
              </a:ext>
            </a:extLst>
          </p:cNvPr>
          <p:cNvSpPr/>
          <p:nvPr/>
        </p:nvSpPr>
        <p:spPr>
          <a:xfrm>
            <a:off x="3462867" y="2651761"/>
            <a:ext cx="5266266" cy="809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Thank you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B081418-08E2-4447-A5B0-2F649CB8B597}"/>
              </a:ext>
            </a:extLst>
          </p:cNvPr>
          <p:cNvSpPr/>
          <p:nvPr/>
        </p:nvSpPr>
        <p:spPr>
          <a:xfrm>
            <a:off x="3462867" y="3330578"/>
            <a:ext cx="5266266" cy="809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Questions?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3FCC4F-986D-4D5C-8229-FC92C4FC1CBA}"/>
              </a:ext>
            </a:extLst>
          </p:cNvPr>
          <p:cNvSpPr/>
          <p:nvPr/>
        </p:nvSpPr>
        <p:spPr>
          <a:xfrm>
            <a:off x="1989551" y="78418"/>
            <a:ext cx="8212898" cy="285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5000"/>
                  </a:prstClr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Arial" panose="020B0604020202020204" pitchFamily="34" charset="0"/>
              </a:rPr>
              <a:t>Prepared for            </a:t>
            </a: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5000"/>
                  </a:prstClr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Arial" panose="020B0604020202020204" pitchFamily="34" charset="0"/>
              </a:rPr>
              <a:t>Gregory Page</a:t>
            </a: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5000"/>
                </a:prstClr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EC6B5F-6C82-4692-B6A7-C4436A0233B8}"/>
              </a:ext>
            </a:extLst>
          </p:cNvPr>
          <p:cNvSpPr/>
          <p:nvPr/>
        </p:nvSpPr>
        <p:spPr>
          <a:xfrm>
            <a:off x="1383097" y="6392479"/>
            <a:ext cx="2079769" cy="285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5000"/>
                  </a:prstClr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Arial" panose="020B0604020202020204" pitchFamily="34" charset="0"/>
              </a:rPr>
              <a:t>Krystle  </a:t>
            </a: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5000"/>
                  </a:prstClr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Arial" panose="020B0604020202020204" pitchFamily="34" charset="0"/>
              </a:rPr>
              <a:t>Mize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FF1A9E-F1E2-4F02-8047-A29697103DB9}"/>
              </a:ext>
            </a:extLst>
          </p:cNvPr>
          <p:cNvSpPr/>
          <p:nvPr/>
        </p:nvSpPr>
        <p:spPr>
          <a:xfrm>
            <a:off x="8729133" y="6401402"/>
            <a:ext cx="2079769" cy="285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5000"/>
                  </a:prstClr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Arial" panose="020B0604020202020204" pitchFamily="34" charset="0"/>
              </a:rPr>
              <a:t>Yi</a:t>
            </a: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5000"/>
                  </a:prstClr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Arial" panose="020B0604020202020204" pitchFamily="34" charset="0"/>
              </a:rPr>
              <a:t>Suo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6BDAAE-5B45-4A65-AB45-2BDB0A879D99}"/>
              </a:ext>
            </a:extLst>
          </p:cNvPr>
          <p:cNvSpPr/>
          <p:nvPr/>
        </p:nvSpPr>
        <p:spPr>
          <a:xfrm>
            <a:off x="5056115" y="6401402"/>
            <a:ext cx="2079769" cy="285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5000"/>
                  </a:prstClr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Arial" panose="020B0604020202020204" pitchFamily="34" charset="0"/>
              </a:rPr>
              <a:t>ran</a:t>
            </a: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5000"/>
                  </a:prstClr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Arial" panose="020B0604020202020204" pitchFamily="34" charset="0"/>
              </a:rPr>
              <a:t>tun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A8FB88-CA31-419B-8E56-BB38545B5CCE}"/>
              </a:ext>
            </a:extLst>
          </p:cNvPr>
          <p:cNvSpPr/>
          <p:nvPr/>
        </p:nvSpPr>
        <p:spPr>
          <a:xfrm>
            <a:off x="9907398" y="3372"/>
            <a:ext cx="2284601" cy="589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Chicago Airbnb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BY </a:t>
            </a: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Team B</a:t>
            </a: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Data Mining for Business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Boston university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17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ity on the water&#10;&#10;Description automatically generated with low confidence">
            <a:extLst>
              <a:ext uri="{FF2B5EF4-FFF2-40B4-BE49-F238E27FC236}">
                <a16:creationId xmlns:a16="http://schemas.microsoft.com/office/drawing/2014/main" id="{FA2637C3-D06A-421A-A643-FFBD6B632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12" y="-1"/>
            <a:ext cx="12206812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B441CA-C493-414F-83D4-1B396C76C388}"/>
              </a:ext>
            </a:extLst>
          </p:cNvPr>
          <p:cNvSpPr/>
          <p:nvPr/>
        </p:nvSpPr>
        <p:spPr>
          <a:xfrm>
            <a:off x="-8821" y="-13344"/>
            <a:ext cx="12209641" cy="6871343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153AE0-9E5D-4973-9E4D-283BE859AE92}"/>
              </a:ext>
            </a:extLst>
          </p:cNvPr>
          <p:cNvSpPr/>
          <p:nvPr/>
        </p:nvSpPr>
        <p:spPr>
          <a:xfrm>
            <a:off x="414866" y="287865"/>
            <a:ext cx="880533" cy="880533"/>
          </a:xfrm>
          <a:prstGeom prst="rect">
            <a:avLst/>
          </a:prstGeom>
          <a:solidFill>
            <a:srgbClr val="FF5156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55129B-6BF9-4E94-B438-146FD495C48C}"/>
              </a:ext>
            </a:extLst>
          </p:cNvPr>
          <p:cNvSpPr/>
          <p:nvPr/>
        </p:nvSpPr>
        <p:spPr>
          <a:xfrm>
            <a:off x="1456278" y="287866"/>
            <a:ext cx="5287422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8EEC63-05A8-4B58-9BD0-A25248E0334F}"/>
              </a:ext>
            </a:extLst>
          </p:cNvPr>
          <p:cNvSpPr/>
          <p:nvPr/>
        </p:nvSpPr>
        <p:spPr>
          <a:xfrm>
            <a:off x="1577782" y="414508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agenda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9FC406-54B8-4C84-A68E-A40135B1FAD7}"/>
              </a:ext>
            </a:extLst>
          </p:cNvPr>
          <p:cNvSpPr/>
          <p:nvPr/>
        </p:nvSpPr>
        <p:spPr>
          <a:xfrm>
            <a:off x="1577781" y="695459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Chicago Airbnb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CCC57E-456E-4834-921C-8834B2C0F71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21048" y="464484"/>
            <a:ext cx="537248" cy="52729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0CC5066-E0DB-426A-B71B-4B05E2789138}"/>
              </a:ext>
            </a:extLst>
          </p:cNvPr>
          <p:cNvSpPr/>
          <p:nvPr/>
        </p:nvSpPr>
        <p:spPr>
          <a:xfrm>
            <a:off x="414866" y="3847035"/>
            <a:ext cx="2148980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Data Preparation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613399-EDED-436B-A7DD-963D40AC87DD}"/>
              </a:ext>
            </a:extLst>
          </p:cNvPr>
          <p:cNvSpPr/>
          <p:nvPr/>
        </p:nvSpPr>
        <p:spPr>
          <a:xfrm>
            <a:off x="336653" y="4223913"/>
            <a:ext cx="177980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&amp; Exploration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F90414-596D-4248-A934-7D7096891951}"/>
              </a:ext>
            </a:extLst>
          </p:cNvPr>
          <p:cNvSpPr/>
          <p:nvPr/>
        </p:nvSpPr>
        <p:spPr>
          <a:xfrm>
            <a:off x="2740299" y="3847728"/>
            <a:ext cx="1904074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Price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DCADE5-FDD9-4393-AD31-DC5CB88D8A71}"/>
              </a:ext>
            </a:extLst>
          </p:cNvPr>
          <p:cNvSpPr/>
          <p:nvPr/>
        </p:nvSpPr>
        <p:spPr>
          <a:xfrm>
            <a:off x="2868783" y="4026178"/>
            <a:ext cx="1664275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Prediction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6E5B2D-F85B-44E9-B7C9-53F8A3E3D5A7}"/>
              </a:ext>
            </a:extLst>
          </p:cNvPr>
          <p:cNvSpPr/>
          <p:nvPr/>
        </p:nvSpPr>
        <p:spPr>
          <a:xfrm>
            <a:off x="5179859" y="3847035"/>
            <a:ext cx="1664275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4AE714-80CB-4BDB-97C4-088A8C4A1CCD}"/>
              </a:ext>
            </a:extLst>
          </p:cNvPr>
          <p:cNvSpPr/>
          <p:nvPr/>
        </p:nvSpPr>
        <p:spPr>
          <a:xfrm>
            <a:off x="5079594" y="4025484"/>
            <a:ext cx="1904074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Classification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175947-BC0D-4F96-8009-039B46183A5F}"/>
              </a:ext>
            </a:extLst>
          </p:cNvPr>
          <p:cNvSpPr/>
          <p:nvPr/>
        </p:nvSpPr>
        <p:spPr>
          <a:xfrm>
            <a:off x="9662199" y="4025483"/>
            <a:ext cx="1664275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conclusion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01C2CD-D028-43E5-94E8-6CBAFC37A2F6}"/>
              </a:ext>
            </a:extLst>
          </p:cNvPr>
          <p:cNvSpPr/>
          <p:nvPr/>
        </p:nvSpPr>
        <p:spPr>
          <a:xfrm>
            <a:off x="7490796" y="3867744"/>
            <a:ext cx="1664275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Data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47A1023-84BD-4A5F-B8BF-DA01DC16AD1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3209130" y="2887051"/>
            <a:ext cx="1081896" cy="108084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14E0A5B-01B5-423B-A7A8-1C23BD74D735}"/>
              </a:ext>
            </a:extLst>
          </p:cNvPr>
          <p:cNvSpPr/>
          <p:nvPr/>
        </p:nvSpPr>
        <p:spPr>
          <a:xfrm>
            <a:off x="9907398" y="3372"/>
            <a:ext cx="2284601" cy="589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800" dirty="0">
                <a:solidFill>
                  <a:prstClr val="white"/>
                </a:solidFill>
                <a:latin typeface="Panton Black Caps" panose="00000500000000000000" pitchFamily="50" charset="0"/>
              </a:rPr>
              <a:t>Disney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Team B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Market </a:t>
            </a: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Boston university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491192-BADB-44E6-B09C-7CBE9B65BFC9}"/>
              </a:ext>
            </a:extLst>
          </p:cNvPr>
          <p:cNvSpPr/>
          <p:nvPr/>
        </p:nvSpPr>
        <p:spPr>
          <a:xfrm>
            <a:off x="7346566" y="4045465"/>
            <a:ext cx="1904074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799CD67-CC1A-4830-85CE-DE8189E6A34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398" y="3009661"/>
            <a:ext cx="1015822" cy="1015822"/>
          </a:xfrm>
          <a:prstGeom prst="rect">
            <a:avLst/>
          </a:prstGeom>
          <a:ln w="0">
            <a:noFill/>
          </a:ln>
        </p:spPr>
      </p:pic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6D92116F-19CB-4769-B448-FD604A565F4B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197" y="2887050"/>
            <a:ext cx="1000868" cy="1040855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4D0C94CE-7C62-40A8-A055-7C98FE3F477A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639" y="2874709"/>
            <a:ext cx="1081896" cy="1081896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B3008A07-CFFD-4FF5-A74A-EE356E2CA92F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57261" y="3049902"/>
            <a:ext cx="963295" cy="96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4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building, outdoor, snow, dome&#10;&#10;Description automatically generated">
            <a:extLst>
              <a:ext uri="{FF2B5EF4-FFF2-40B4-BE49-F238E27FC236}">
                <a16:creationId xmlns:a16="http://schemas.microsoft.com/office/drawing/2014/main" id="{CFE80DF7-3C37-4DF7-9597-4AC61293B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2" y="3372"/>
            <a:ext cx="12191998" cy="68512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B45C52-886D-45C1-B7CD-8BBFF2C0569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98EDF1-EBE2-469C-A092-9A7B7FD2D0C0}"/>
              </a:ext>
            </a:extLst>
          </p:cNvPr>
          <p:cNvSpPr/>
          <p:nvPr/>
        </p:nvSpPr>
        <p:spPr>
          <a:xfrm>
            <a:off x="414866" y="287865"/>
            <a:ext cx="880533" cy="880533"/>
          </a:xfrm>
          <a:prstGeom prst="rect">
            <a:avLst/>
          </a:prstGeom>
          <a:solidFill>
            <a:srgbClr val="FF5156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FB4912-34E4-4DDB-9472-AACD17AD138F}"/>
              </a:ext>
            </a:extLst>
          </p:cNvPr>
          <p:cNvSpPr/>
          <p:nvPr/>
        </p:nvSpPr>
        <p:spPr>
          <a:xfrm>
            <a:off x="1456278" y="287866"/>
            <a:ext cx="5255070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71E9EC-1A78-411E-9EA0-A8BF3CBE09C7}"/>
              </a:ext>
            </a:extLst>
          </p:cNvPr>
          <p:cNvSpPr/>
          <p:nvPr/>
        </p:nvSpPr>
        <p:spPr>
          <a:xfrm>
            <a:off x="1577782" y="414508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Disney Movies by Genre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25661C-BEFE-4B61-B369-1EAA97495ABF}"/>
              </a:ext>
            </a:extLst>
          </p:cNvPr>
          <p:cNvSpPr/>
          <p:nvPr/>
        </p:nvSpPr>
        <p:spPr>
          <a:xfrm>
            <a:off x="1577781" y="695459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2400" dirty="0">
                <a:solidFill>
                  <a:prstClr val="white"/>
                </a:solidFill>
                <a:latin typeface="Panton Black Caps" panose="00000500000000000000" pitchFamily="50" charset="0"/>
              </a:rPr>
              <a:t>Summary Statistics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B7E0CF-D182-444D-911D-E6CCF5F989E8}"/>
              </a:ext>
            </a:extLst>
          </p:cNvPr>
          <p:cNvSpPr/>
          <p:nvPr/>
        </p:nvSpPr>
        <p:spPr>
          <a:xfrm>
            <a:off x="1606450" y="5667308"/>
            <a:ext cx="8300948" cy="703648"/>
          </a:xfrm>
          <a:prstGeom prst="rect">
            <a:avLst/>
          </a:prstGeom>
          <a:solidFill>
            <a:srgbClr val="FF5156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SG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482B82-88DF-4C55-AA01-8D846B25025B}"/>
              </a:ext>
            </a:extLst>
          </p:cNvPr>
          <p:cNvSpPr/>
          <p:nvPr/>
        </p:nvSpPr>
        <p:spPr>
          <a:xfrm>
            <a:off x="941534" y="5504904"/>
            <a:ext cx="1664275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C2FA9B-372F-4989-A9D5-F11807B1E0D6}"/>
              </a:ext>
            </a:extLst>
          </p:cNvPr>
          <p:cNvSpPr/>
          <p:nvPr/>
        </p:nvSpPr>
        <p:spPr>
          <a:xfrm>
            <a:off x="950119" y="5683354"/>
            <a:ext cx="1664275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C387E7-D421-4290-88EB-E122B5D2FC92}"/>
              </a:ext>
            </a:extLst>
          </p:cNvPr>
          <p:cNvSpPr/>
          <p:nvPr/>
        </p:nvSpPr>
        <p:spPr>
          <a:xfrm>
            <a:off x="9907398" y="3372"/>
            <a:ext cx="2284601" cy="589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Disney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BY </a:t>
            </a: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Team B</a:t>
            </a: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Market </a:t>
            </a: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Boston university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pic>
        <p:nvPicPr>
          <p:cNvPr id="45" name="Picture 44" descr="Shape&#10;&#10;Description automatically generated with low confidence">
            <a:extLst>
              <a:ext uri="{FF2B5EF4-FFF2-40B4-BE49-F238E27FC236}">
                <a16:creationId xmlns:a16="http://schemas.microsoft.com/office/drawing/2014/main" id="{389E6646-0C91-480D-B4AD-946F0DF7395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7935" y="378262"/>
            <a:ext cx="634393" cy="63439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F7D2B96-5A6A-489F-9432-CA7F944558E6}"/>
              </a:ext>
            </a:extLst>
          </p:cNvPr>
          <p:cNvSpPr/>
          <p:nvPr/>
        </p:nvSpPr>
        <p:spPr>
          <a:xfrm>
            <a:off x="537934" y="5584753"/>
            <a:ext cx="11037042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9AD42A-1462-42D7-BB5E-A54C93F0E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20" y="1812609"/>
            <a:ext cx="6090865" cy="36294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1E974E-5CD4-40DC-A253-810AF3103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385" y="1809237"/>
            <a:ext cx="5134254" cy="3638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714275-0D58-EC4F-AC26-DDCB4EBEAADE}"/>
              </a:ext>
            </a:extLst>
          </p:cNvPr>
          <p:cNvSpPr txBox="1"/>
          <p:nvPr/>
        </p:nvSpPr>
        <p:spPr>
          <a:xfrm>
            <a:off x="1782256" y="5695966"/>
            <a:ext cx="8300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Looking at the inflation adjusted gross Comedy and Thriller/Suspense outperform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Black Comedy and Concert/ Performance show promise for growth </a:t>
            </a:r>
          </a:p>
        </p:txBody>
      </p:sp>
    </p:spTree>
    <p:extLst>
      <p:ext uri="{BB962C8B-B14F-4D97-AF65-F5344CB8AC3E}">
        <p14:creationId xmlns:p14="http://schemas.microsoft.com/office/powerpoint/2010/main" val="98600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building, outdoor, snow, dome&#10;&#10;Description automatically generated">
            <a:extLst>
              <a:ext uri="{FF2B5EF4-FFF2-40B4-BE49-F238E27FC236}">
                <a16:creationId xmlns:a16="http://schemas.microsoft.com/office/drawing/2014/main" id="{CFE80DF7-3C37-4DF7-9597-4AC61293B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2" y="3372"/>
            <a:ext cx="12191998" cy="68512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B45C52-886D-45C1-B7CD-8BBFF2C0569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98EDF1-EBE2-469C-A092-9A7B7FD2D0C0}"/>
              </a:ext>
            </a:extLst>
          </p:cNvPr>
          <p:cNvSpPr/>
          <p:nvPr/>
        </p:nvSpPr>
        <p:spPr>
          <a:xfrm>
            <a:off x="414866" y="287865"/>
            <a:ext cx="880533" cy="880533"/>
          </a:xfrm>
          <a:prstGeom prst="rect">
            <a:avLst/>
          </a:prstGeom>
          <a:solidFill>
            <a:srgbClr val="FF5156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FB4912-34E4-4DDB-9472-AACD17AD138F}"/>
              </a:ext>
            </a:extLst>
          </p:cNvPr>
          <p:cNvSpPr/>
          <p:nvPr/>
        </p:nvSpPr>
        <p:spPr>
          <a:xfrm>
            <a:off x="1456278" y="287866"/>
            <a:ext cx="5255070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71E9EC-1A78-411E-9EA0-A8BF3CBE09C7}"/>
              </a:ext>
            </a:extLst>
          </p:cNvPr>
          <p:cNvSpPr/>
          <p:nvPr/>
        </p:nvSpPr>
        <p:spPr>
          <a:xfrm>
            <a:off x="1577782" y="414508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Disney Movies by Rating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25661C-BEFE-4B61-B369-1EAA97495ABF}"/>
              </a:ext>
            </a:extLst>
          </p:cNvPr>
          <p:cNvSpPr/>
          <p:nvPr/>
        </p:nvSpPr>
        <p:spPr>
          <a:xfrm>
            <a:off x="1577781" y="695459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2400" dirty="0">
                <a:solidFill>
                  <a:prstClr val="white"/>
                </a:solidFill>
                <a:latin typeface="Panton Black Caps" panose="00000500000000000000" pitchFamily="50" charset="0"/>
              </a:rPr>
              <a:t>Summary Statistics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B7E0CF-D182-444D-911D-E6CCF5F989E8}"/>
              </a:ext>
            </a:extLst>
          </p:cNvPr>
          <p:cNvSpPr/>
          <p:nvPr/>
        </p:nvSpPr>
        <p:spPr>
          <a:xfrm>
            <a:off x="1042587" y="5198117"/>
            <a:ext cx="9477286" cy="703648"/>
          </a:xfrm>
          <a:prstGeom prst="rect">
            <a:avLst/>
          </a:prstGeom>
          <a:solidFill>
            <a:srgbClr val="FF5156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SG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482B82-88DF-4C55-AA01-8D846B25025B}"/>
              </a:ext>
            </a:extLst>
          </p:cNvPr>
          <p:cNvSpPr/>
          <p:nvPr/>
        </p:nvSpPr>
        <p:spPr>
          <a:xfrm>
            <a:off x="941534" y="5504904"/>
            <a:ext cx="1664275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C2FA9B-372F-4989-A9D5-F11807B1E0D6}"/>
              </a:ext>
            </a:extLst>
          </p:cNvPr>
          <p:cNvSpPr/>
          <p:nvPr/>
        </p:nvSpPr>
        <p:spPr>
          <a:xfrm>
            <a:off x="950119" y="5683354"/>
            <a:ext cx="1664275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C387E7-D421-4290-88EB-E122B5D2FC92}"/>
              </a:ext>
            </a:extLst>
          </p:cNvPr>
          <p:cNvSpPr/>
          <p:nvPr/>
        </p:nvSpPr>
        <p:spPr>
          <a:xfrm>
            <a:off x="9907398" y="3372"/>
            <a:ext cx="2284601" cy="589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Disney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BY </a:t>
            </a: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Team B</a:t>
            </a: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Market </a:t>
            </a: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Boston university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pic>
        <p:nvPicPr>
          <p:cNvPr id="45" name="Picture 44" descr="Shape&#10;&#10;Description automatically generated with low confidence">
            <a:extLst>
              <a:ext uri="{FF2B5EF4-FFF2-40B4-BE49-F238E27FC236}">
                <a16:creationId xmlns:a16="http://schemas.microsoft.com/office/drawing/2014/main" id="{389E6646-0C91-480D-B4AD-946F0DF7395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7935" y="378262"/>
            <a:ext cx="634393" cy="63439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F7D2B96-5A6A-489F-9432-CA7F944558E6}"/>
              </a:ext>
            </a:extLst>
          </p:cNvPr>
          <p:cNvSpPr/>
          <p:nvPr/>
        </p:nvSpPr>
        <p:spPr>
          <a:xfrm>
            <a:off x="537934" y="5109673"/>
            <a:ext cx="11037042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714275-0D58-EC4F-AC26-DDCB4EBEAADE}"/>
              </a:ext>
            </a:extLst>
          </p:cNvPr>
          <p:cNvSpPr txBox="1"/>
          <p:nvPr/>
        </p:nvSpPr>
        <p:spPr>
          <a:xfrm>
            <a:off x="1042587" y="5226775"/>
            <a:ext cx="9323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PG-13 movies allow for a wider audience by marketing towards several age demographics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Rated R segmentation shows room for growth, as its historically be untapped by Disney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88DB3B-B5F5-41E7-8E2E-85C9BE773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04" y="2176270"/>
            <a:ext cx="6171039" cy="2406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4A84B0-450F-4B44-8307-A6E8A549C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043" y="2169919"/>
            <a:ext cx="5533384" cy="241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5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9DFC97-A87F-4609-B1B9-9227EA54DE93}"/>
              </a:ext>
            </a:extLst>
          </p:cNvPr>
          <p:cNvSpPr/>
          <p:nvPr/>
        </p:nvSpPr>
        <p:spPr>
          <a:xfrm>
            <a:off x="-359788" y="-192749"/>
            <a:ext cx="12979400" cy="732366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242B5-E210-476C-89D9-0644FDA1F1CC}"/>
              </a:ext>
            </a:extLst>
          </p:cNvPr>
          <p:cNvSpPr/>
          <p:nvPr/>
        </p:nvSpPr>
        <p:spPr>
          <a:xfrm>
            <a:off x="414866" y="287865"/>
            <a:ext cx="880533" cy="880533"/>
          </a:xfrm>
          <a:prstGeom prst="rect">
            <a:avLst/>
          </a:prstGeom>
          <a:solidFill>
            <a:srgbClr val="FF5156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DB8983-388A-4969-94A3-8DFC19CB84A1}"/>
              </a:ext>
            </a:extLst>
          </p:cNvPr>
          <p:cNvSpPr/>
          <p:nvPr/>
        </p:nvSpPr>
        <p:spPr>
          <a:xfrm>
            <a:off x="1456278" y="287866"/>
            <a:ext cx="5255070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E145B-F8D3-4BFB-925A-EC5A10A0F434}"/>
              </a:ext>
            </a:extLst>
          </p:cNvPr>
          <p:cNvSpPr/>
          <p:nvPr/>
        </p:nvSpPr>
        <p:spPr>
          <a:xfrm>
            <a:off x="1577782" y="414508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Data Preparation &amp; Exploration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2759A7-282E-4119-9443-C6484367D406}"/>
              </a:ext>
            </a:extLst>
          </p:cNvPr>
          <p:cNvSpPr/>
          <p:nvPr/>
        </p:nvSpPr>
        <p:spPr>
          <a:xfrm>
            <a:off x="1577781" y="695459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Summary Statistics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FDD44D-9FE3-4C3E-B42B-13DBEBB87EB4}"/>
              </a:ext>
            </a:extLst>
          </p:cNvPr>
          <p:cNvSpPr/>
          <p:nvPr/>
        </p:nvSpPr>
        <p:spPr>
          <a:xfrm>
            <a:off x="9907398" y="3372"/>
            <a:ext cx="2284601" cy="589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Chicago Airbnb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BY </a:t>
            </a: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Team B</a:t>
            </a: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Data Mining for Business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Boston university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6BA1CD4A-C2CA-4E55-B758-8E59191D2A1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7935" y="378262"/>
            <a:ext cx="634393" cy="63439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1136CB7-B90A-4F53-8D34-8C29E9BEF135}"/>
              </a:ext>
            </a:extLst>
          </p:cNvPr>
          <p:cNvSpPr/>
          <p:nvPr/>
        </p:nvSpPr>
        <p:spPr>
          <a:xfrm>
            <a:off x="7335114" y="1606609"/>
            <a:ext cx="4011559" cy="4170348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01785F-C1D0-40BB-80E9-12994D22643C}"/>
              </a:ext>
            </a:extLst>
          </p:cNvPr>
          <p:cNvSpPr/>
          <p:nvPr/>
        </p:nvSpPr>
        <p:spPr>
          <a:xfrm>
            <a:off x="7451933" y="1717518"/>
            <a:ext cx="3757768" cy="396543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SG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Lack of </a:t>
            </a:r>
            <a:r>
              <a:rPr lang="en-SG" sz="1300" b="1" dirty="0">
                <a:solidFill>
                  <a:prstClr val="white"/>
                </a:solidFill>
                <a:latin typeface="Panton Light Caps" panose="00000500000000000000" pitchFamily="50" charset="0"/>
              </a:rPr>
              <a:t>competition within the first 30-40 years of Disney’s first move release allowed their films to dominate the market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300" b="1" dirty="0">
                <a:solidFill>
                  <a:prstClr val="white"/>
                </a:solidFill>
                <a:latin typeface="Panton Light Caps" panose="00000500000000000000" pitchFamily="50" charset="0"/>
              </a:rPr>
              <a:t>Recognizing the popularity of Disney’s recent films is a strong strategy, but it would also be smart to play into the nostalgia of the older films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300" b="1" dirty="0">
                <a:solidFill>
                  <a:prstClr val="white"/>
                </a:solidFill>
                <a:latin typeface="Panton Light Caps" panose="00000500000000000000" pitchFamily="50" charset="0"/>
              </a:rPr>
              <a:t>A possible Italian restaurant that plays off of the spaghetti scene from lady and the tramp or wooden toy, toy shop in the aesthetic of Pinocchio 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300" b="1" dirty="0">
                <a:solidFill>
                  <a:prstClr val="white"/>
                </a:solidFill>
                <a:latin typeface="Panton Light Caps" panose="00000500000000000000" pitchFamily="50" charset="0"/>
              </a:rPr>
              <a:t>The thrill based attractions can be focused on the more recent action and adventure movies</a:t>
            </a:r>
            <a:endParaRPr kumimoji="0" lang="en-SG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F15C76-24A6-41DB-9AA9-7471227D3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89" y="1418626"/>
            <a:ext cx="5068595" cy="25663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45C405-44CC-43DA-A23D-CD2E0493B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889" y="4179815"/>
            <a:ext cx="3864773" cy="239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5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E2D0DE-2395-4D45-BB32-A84CCE69B4D9}"/>
              </a:ext>
            </a:extLst>
          </p:cNvPr>
          <p:cNvSpPr/>
          <p:nvPr/>
        </p:nvSpPr>
        <p:spPr>
          <a:xfrm>
            <a:off x="-402089" y="-165330"/>
            <a:ext cx="12979400" cy="732366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5691C-A5CF-408A-8BA4-A6DD233145CB}"/>
              </a:ext>
            </a:extLst>
          </p:cNvPr>
          <p:cNvSpPr/>
          <p:nvPr/>
        </p:nvSpPr>
        <p:spPr>
          <a:xfrm>
            <a:off x="414866" y="287865"/>
            <a:ext cx="880533" cy="880533"/>
          </a:xfrm>
          <a:prstGeom prst="rect">
            <a:avLst/>
          </a:prstGeom>
          <a:solidFill>
            <a:srgbClr val="FF5156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55D168-EFFB-4983-AF13-1AB0CE87B794}"/>
              </a:ext>
            </a:extLst>
          </p:cNvPr>
          <p:cNvSpPr/>
          <p:nvPr/>
        </p:nvSpPr>
        <p:spPr>
          <a:xfrm>
            <a:off x="1456278" y="287866"/>
            <a:ext cx="5255070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9DE93-2716-41F6-935A-F6B528F5EE2D}"/>
              </a:ext>
            </a:extLst>
          </p:cNvPr>
          <p:cNvSpPr/>
          <p:nvPr/>
        </p:nvSpPr>
        <p:spPr>
          <a:xfrm>
            <a:off x="1577782" y="414508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Disney Movies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A35E9C-705C-488E-9D04-1AB0548236AC}"/>
              </a:ext>
            </a:extLst>
          </p:cNvPr>
          <p:cNvSpPr/>
          <p:nvPr/>
        </p:nvSpPr>
        <p:spPr>
          <a:xfrm>
            <a:off x="1577781" y="695459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Visualization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73A0D9-B1C8-4E38-8169-3EB3554CEDE7}"/>
              </a:ext>
            </a:extLst>
          </p:cNvPr>
          <p:cNvSpPr/>
          <p:nvPr/>
        </p:nvSpPr>
        <p:spPr>
          <a:xfrm>
            <a:off x="9907398" y="3372"/>
            <a:ext cx="2284601" cy="589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Chicago Airbnb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BY </a:t>
            </a: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Team B</a:t>
            </a: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Data Mining for Business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Boston university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F1E11073-62D9-4BAD-B7D0-908FE601DD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7935" y="378262"/>
            <a:ext cx="634393" cy="6343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72796C-65EE-4D58-BABA-4E10A541D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714" y="1508006"/>
            <a:ext cx="2146886" cy="22346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859853-36F9-4A09-AAB2-3BE5F92EF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7398" y="1268598"/>
            <a:ext cx="1490806" cy="24615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D6F80DF-5D2E-4737-9D50-0EB75BEE6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866" y="4349229"/>
            <a:ext cx="5802402" cy="20942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F8065-7EF3-4ABE-AB64-1404F12402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6478" y="4145847"/>
            <a:ext cx="5446052" cy="23698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FC0105-B36B-4773-9771-E63713ECF5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942" y="1376268"/>
            <a:ext cx="5720083" cy="235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6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718CD9B-C5CE-4D94-9230-1FA23AD15915}"/>
              </a:ext>
            </a:extLst>
          </p:cNvPr>
          <p:cNvSpPr/>
          <p:nvPr/>
        </p:nvSpPr>
        <p:spPr>
          <a:xfrm>
            <a:off x="-393700" y="-232833"/>
            <a:ext cx="12979400" cy="7323666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6FA23A-3D30-4DB6-B62E-D772928B4F2C}"/>
              </a:ext>
            </a:extLst>
          </p:cNvPr>
          <p:cNvSpPr/>
          <p:nvPr/>
        </p:nvSpPr>
        <p:spPr>
          <a:xfrm>
            <a:off x="414866" y="287865"/>
            <a:ext cx="880533" cy="880533"/>
          </a:xfrm>
          <a:prstGeom prst="rect">
            <a:avLst/>
          </a:prstGeom>
          <a:solidFill>
            <a:srgbClr val="FF5156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F36469-CED8-4A2C-97F6-C5EEBE91F40B}"/>
              </a:ext>
            </a:extLst>
          </p:cNvPr>
          <p:cNvSpPr/>
          <p:nvPr/>
        </p:nvSpPr>
        <p:spPr>
          <a:xfrm>
            <a:off x="1442297" y="298019"/>
            <a:ext cx="6795752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26D783-037D-479D-B40C-14B0BB7CA125}"/>
              </a:ext>
            </a:extLst>
          </p:cNvPr>
          <p:cNvSpPr/>
          <p:nvPr/>
        </p:nvSpPr>
        <p:spPr>
          <a:xfrm>
            <a:off x="1577782" y="414508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Price Prediction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E1CAF5-BFB7-496E-AB67-CF2F79C74488}"/>
              </a:ext>
            </a:extLst>
          </p:cNvPr>
          <p:cNvSpPr/>
          <p:nvPr/>
        </p:nvSpPr>
        <p:spPr>
          <a:xfrm>
            <a:off x="1577781" y="695459"/>
            <a:ext cx="6795752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Regression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3F912F-4EC5-43AA-AEDE-6237172423CE}"/>
              </a:ext>
            </a:extLst>
          </p:cNvPr>
          <p:cNvSpPr/>
          <p:nvPr/>
        </p:nvSpPr>
        <p:spPr>
          <a:xfrm>
            <a:off x="9907398" y="3372"/>
            <a:ext cx="2284601" cy="589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Chicago Airbnb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BY </a:t>
            </a:r>
            <a:r>
              <a:rPr lang="en-SG" sz="700" dirty="0">
                <a:solidFill>
                  <a:schemeClr val="bg1"/>
                </a:solidFill>
                <a:latin typeface="Panton Light Caps" panose="00000500000000000000" pitchFamily="50" charset="0"/>
              </a:rPr>
              <a:t>Team B</a:t>
            </a: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Data Mining for Business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Boston university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57A396-B3D1-48A0-B186-E649536C7BA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44377" y="265159"/>
            <a:ext cx="881393" cy="880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917253-3B35-D34B-AA7B-D32F15C0730A}"/>
              </a:ext>
            </a:extLst>
          </p:cNvPr>
          <p:cNvSpPr txBox="1"/>
          <p:nvPr/>
        </p:nvSpPr>
        <p:spPr>
          <a:xfrm>
            <a:off x="548125" y="1647637"/>
            <a:ext cx="7689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Model  1:   Backward elimination approach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Model  2:   Removed variables without a significant code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Model  3:   Excluded host response rate or zip code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FBD54-00E6-2F45-B34A-3699FD171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455" y="1342245"/>
            <a:ext cx="4099886" cy="2462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981ADE-58D7-464E-BD41-120664954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659" y="2985779"/>
            <a:ext cx="7333993" cy="1506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4FCB94-5738-DD47-9AA4-48B652C7C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659" y="4493798"/>
            <a:ext cx="7333993" cy="194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2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erson jumping in the air with a basketball in front of a crowd&#10;&#10;Description automatically generated with medium confidence">
            <a:extLst>
              <a:ext uri="{FF2B5EF4-FFF2-40B4-BE49-F238E27FC236}">
                <a16:creationId xmlns:a16="http://schemas.microsoft.com/office/drawing/2014/main" id="{F6E80F3E-BB02-4EBA-A92E-87C074273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2A744BD-F742-4976-9F43-CEC5298A72F3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16E90E-E531-41F3-9690-BFB517E4E5A5}"/>
              </a:ext>
            </a:extLst>
          </p:cNvPr>
          <p:cNvSpPr/>
          <p:nvPr/>
        </p:nvSpPr>
        <p:spPr>
          <a:xfrm>
            <a:off x="414866" y="287865"/>
            <a:ext cx="880533" cy="880533"/>
          </a:xfrm>
          <a:prstGeom prst="rect">
            <a:avLst/>
          </a:prstGeom>
          <a:solidFill>
            <a:srgbClr val="FF5156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7D6E50-3717-4734-A33C-65FD00E8FD4A}"/>
              </a:ext>
            </a:extLst>
          </p:cNvPr>
          <p:cNvSpPr/>
          <p:nvPr/>
        </p:nvSpPr>
        <p:spPr>
          <a:xfrm>
            <a:off x="1456278" y="287866"/>
            <a:ext cx="6795752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378C44-6271-4D31-99C7-74F333B86D44}"/>
              </a:ext>
            </a:extLst>
          </p:cNvPr>
          <p:cNvSpPr/>
          <p:nvPr/>
        </p:nvSpPr>
        <p:spPr>
          <a:xfrm>
            <a:off x="1577782" y="414508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Data classification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8E8835-946D-4EE7-8C23-ECB8E51F1FEA}"/>
              </a:ext>
            </a:extLst>
          </p:cNvPr>
          <p:cNvSpPr/>
          <p:nvPr/>
        </p:nvSpPr>
        <p:spPr>
          <a:xfrm>
            <a:off x="1577781" y="695459"/>
            <a:ext cx="6795752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k-nearest neighbours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EFDC43-C840-4E4A-AE8F-0C1952ABD8F8}"/>
              </a:ext>
            </a:extLst>
          </p:cNvPr>
          <p:cNvSpPr/>
          <p:nvPr/>
        </p:nvSpPr>
        <p:spPr>
          <a:xfrm>
            <a:off x="9907398" y="3372"/>
            <a:ext cx="2284601" cy="589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Chicago Airbnb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BY </a:t>
            </a: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Team B</a:t>
            </a: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Data Mining for Business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Boston university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pic>
        <p:nvPicPr>
          <p:cNvPr id="18" name="Picture 17" descr="Shape, circle&#10;&#10;Description automatically generated">
            <a:extLst>
              <a:ext uri="{FF2B5EF4-FFF2-40B4-BE49-F238E27FC236}">
                <a16:creationId xmlns:a16="http://schemas.microsoft.com/office/drawing/2014/main" id="{96297CE2-28B7-4256-A6E9-EB16847413D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64" y="389140"/>
            <a:ext cx="651935" cy="6779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D9EDEA-56F9-534D-9F57-1ADB5970E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65" y="4940560"/>
            <a:ext cx="5882640" cy="1221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052FAE-7277-854A-8D29-CE29BC015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632" y="1624924"/>
            <a:ext cx="4662066" cy="1483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A8CDEF-9A0C-8F4C-B799-E75E30B79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254" y="3460200"/>
            <a:ext cx="4651444" cy="2290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E04ABE-4D99-BB40-BF65-9D0C3D8E4C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865" y="4302580"/>
            <a:ext cx="5882640" cy="6379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D03DA4-F198-0445-B8D0-47FD15B71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865" y="1339907"/>
            <a:ext cx="5882640" cy="333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389AF9-181B-5E47-A7F9-C7667BAAC3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866" y="1618213"/>
            <a:ext cx="5882639" cy="25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9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90E190-76AD-40F5-A02B-F183050D0F4E}"/>
              </a:ext>
            </a:extLst>
          </p:cNvPr>
          <p:cNvSpPr/>
          <p:nvPr/>
        </p:nvSpPr>
        <p:spPr>
          <a:xfrm>
            <a:off x="-787401" y="0"/>
            <a:ext cx="12979400" cy="7323666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94B404-32C1-4A0C-95FB-3AFF6343A290}"/>
              </a:ext>
            </a:extLst>
          </p:cNvPr>
          <p:cNvSpPr/>
          <p:nvPr/>
        </p:nvSpPr>
        <p:spPr>
          <a:xfrm>
            <a:off x="7503669" y="1863858"/>
            <a:ext cx="2671061" cy="4338997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5CFF60-18B3-48FD-9786-C20FD98B7B15}"/>
              </a:ext>
            </a:extLst>
          </p:cNvPr>
          <p:cNvSpPr/>
          <p:nvPr/>
        </p:nvSpPr>
        <p:spPr>
          <a:xfrm>
            <a:off x="414866" y="287865"/>
            <a:ext cx="880533" cy="880533"/>
          </a:xfrm>
          <a:prstGeom prst="rect">
            <a:avLst/>
          </a:prstGeom>
          <a:solidFill>
            <a:srgbClr val="FF5156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EB5CE2-B66F-4F28-B7B8-974DC7861A98}"/>
              </a:ext>
            </a:extLst>
          </p:cNvPr>
          <p:cNvSpPr/>
          <p:nvPr/>
        </p:nvSpPr>
        <p:spPr>
          <a:xfrm>
            <a:off x="1456278" y="287866"/>
            <a:ext cx="6795752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0F507-66FC-463D-9560-8D5EBBAD015C}"/>
              </a:ext>
            </a:extLst>
          </p:cNvPr>
          <p:cNvSpPr/>
          <p:nvPr/>
        </p:nvSpPr>
        <p:spPr>
          <a:xfrm>
            <a:off x="1577782" y="414508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Data classification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7C35A9-42F5-4825-B8AC-3C1362E3371F}"/>
              </a:ext>
            </a:extLst>
          </p:cNvPr>
          <p:cNvSpPr/>
          <p:nvPr/>
        </p:nvSpPr>
        <p:spPr>
          <a:xfrm>
            <a:off x="1577781" y="695459"/>
            <a:ext cx="6795752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Naive Bayes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D0CFF7-C6F0-4880-992F-22AF688C1FC9}"/>
              </a:ext>
            </a:extLst>
          </p:cNvPr>
          <p:cNvSpPr/>
          <p:nvPr/>
        </p:nvSpPr>
        <p:spPr>
          <a:xfrm>
            <a:off x="8839200" y="1731713"/>
            <a:ext cx="290842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A642F-9D0F-4205-A019-9E9B985E4610}"/>
              </a:ext>
            </a:extLst>
          </p:cNvPr>
          <p:cNvSpPr/>
          <p:nvPr/>
        </p:nvSpPr>
        <p:spPr>
          <a:xfrm>
            <a:off x="7630776" y="2786247"/>
            <a:ext cx="2416847" cy="52527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Property type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3918D5-3DF1-4044-A178-08019301EFCE}"/>
              </a:ext>
            </a:extLst>
          </p:cNvPr>
          <p:cNvSpPr/>
          <p:nvPr/>
        </p:nvSpPr>
        <p:spPr>
          <a:xfrm>
            <a:off x="9032324" y="2188605"/>
            <a:ext cx="1502701" cy="525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20FF73-069F-476D-9375-4002C1106911}"/>
              </a:ext>
            </a:extLst>
          </p:cNvPr>
          <p:cNvSpPr/>
          <p:nvPr/>
        </p:nvSpPr>
        <p:spPr>
          <a:xfrm>
            <a:off x="7617217" y="3767883"/>
            <a:ext cx="2416847" cy="52527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Beds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D2476B-75C4-406B-8A7F-04F2A8D02D04}"/>
              </a:ext>
            </a:extLst>
          </p:cNvPr>
          <p:cNvSpPr/>
          <p:nvPr/>
        </p:nvSpPr>
        <p:spPr>
          <a:xfrm>
            <a:off x="9032324" y="3169251"/>
            <a:ext cx="1502701" cy="525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91ED7C5-8C44-4BD0-A0ED-3F3E75A47C9A}"/>
              </a:ext>
            </a:extLst>
          </p:cNvPr>
          <p:cNvSpPr/>
          <p:nvPr/>
        </p:nvSpPr>
        <p:spPr>
          <a:xfrm>
            <a:off x="7630776" y="4740438"/>
            <a:ext cx="2416847" cy="52527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Bed type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7A2350-90E2-481A-9055-D7EEE8949207}"/>
              </a:ext>
            </a:extLst>
          </p:cNvPr>
          <p:cNvSpPr/>
          <p:nvPr/>
        </p:nvSpPr>
        <p:spPr>
          <a:xfrm>
            <a:off x="9032324" y="4149897"/>
            <a:ext cx="1502701" cy="525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6B5839-B1E0-41D0-BABB-8EFF3F9A477A}"/>
              </a:ext>
            </a:extLst>
          </p:cNvPr>
          <p:cNvSpPr/>
          <p:nvPr/>
        </p:nvSpPr>
        <p:spPr>
          <a:xfrm>
            <a:off x="9032324" y="5459714"/>
            <a:ext cx="2392424" cy="758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CF72C1-50A5-4C19-9E7B-791B7CDA5172}"/>
              </a:ext>
            </a:extLst>
          </p:cNvPr>
          <p:cNvSpPr/>
          <p:nvPr/>
        </p:nvSpPr>
        <p:spPr>
          <a:xfrm>
            <a:off x="9907398" y="3372"/>
            <a:ext cx="2284601" cy="589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Chicago Airbnb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BY </a:t>
            </a: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Team B</a:t>
            </a: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Data Mining for Business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Boston university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pic>
        <p:nvPicPr>
          <p:cNvPr id="21" name="Picture 20" descr="Shape, circle&#10;&#10;Description automatically generated">
            <a:extLst>
              <a:ext uri="{FF2B5EF4-FFF2-40B4-BE49-F238E27FC236}">
                <a16:creationId xmlns:a16="http://schemas.microsoft.com/office/drawing/2014/main" id="{2D314383-EBBB-431A-8D67-512B744B2A0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64" y="389140"/>
            <a:ext cx="651935" cy="6779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339033-70B1-204F-B56C-620CF37EB7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1" b="12751"/>
          <a:stretch/>
        </p:blipFill>
        <p:spPr>
          <a:xfrm>
            <a:off x="338322" y="1240020"/>
            <a:ext cx="5681133" cy="1939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A28D67-4204-2E47-B91E-1541AE747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23" y="3209540"/>
            <a:ext cx="5681134" cy="1409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C965AE-C74B-2344-87D3-F32DB37BB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324" y="4519229"/>
            <a:ext cx="5681134" cy="2313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94E0B4-8FF4-0141-85B9-0DA1305F5E9E}"/>
              </a:ext>
            </a:extLst>
          </p:cNvPr>
          <p:cNvSpPr txBox="1"/>
          <p:nvPr/>
        </p:nvSpPr>
        <p:spPr>
          <a:xfrm>
            <a:off x="7630776" y="2357851"/>
            <a:ext cx="241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prstClr val="white"/>
                </a:solidFill>
                <a:latin typeface="Panton Light Caps" panose="00000500000000000000" pitchFamily="50" charset="0"/>
              </a:rPr>
              <a:t>five Predictors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F39152-B469-5E4A-AB5F-AD4F56B9365E}"/>
              </a:ext>
            </a:extLst>
          </p:cNvPr>
          <p:cNvSpPr txBox="1"/>
          <p:nvPr/>
        </p:nvSpPr>
        <p:spPr>
          <a:xfrm>
            <a:off x="7617217" y="3344839"/>
            <a:ext cx="241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SG" dirty="0">
                <a:solidFill>
                  <a:prstClr val="white"/>
                </a:solidFill>
                <a:latin typeface="Panton Light Caps" panose="00000500000000000000" pitchFamily="50" charset="0"/>
              </a:rPr>
              <a:t>Room type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F22630-EAF0-CE4D-829F-7927E8154970}"/>
              </a:ext>
            </a:extLst>
          </p:cNvPr>
          <p:cNvSpPr txBox="1"/>
          <p:nvPr/>
        </p:nvSpPr>
        <p:spPr>
          <a:xfrm>
            <a:off x="7617217" y="4345125"/>
            <a:ext cx="225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SG" dirty="0">
                <a:solidFill>
                  <a:prstClr val="white"/>
                </a:solidFill>
                <a:latin typeface="Panton Light Caps" panose="00000500000000000000" pitchFamily="50" charset="0"/>
              </a:rPr>
              <a:t>Accommodate</a:t>
            </a:r>
          </a:p>
        </p:txBody>
      </p:sp>
    </p:spTree>
    <p:extLst>
      <p:ext uri="{BB962C8B-B14F-4D97-AF65-F5344CB8AC3E}">
        <p14:creationId xmlns:p14="http://schemas.microsoft.com/office/powerpoint/2010/main" val="323393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530</Words>
  <Application>Microsoft Office PowerPoint</Application>
  <PresentationFormat>Widescreen</PresentationFormat>
  <Paragraphs>151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Calibri</vt:lpstr>
      <vt:lpstr>Arial Black</vt:lpstr>
      <vt:lpstr>Arial</vt:lpstr>
      <vt:lpstr>Calibri Light</vt:lpstr>
      <vt:lpstr>Panton Light Caps</vt:lpstr>
      <vt:lpstr>Panton Black Caps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Suoyi</dc:creator>
  <cp:lastModifiedBy>Hayes, Mikajah, Mercia</cp:lastModifiedBy>
  <cp:revision>6</cp:revision>
  <dcterms:created xsi:type="dcterms:W3CDTF">2021-12-13T20:54:26Z</dcterms:created>
  <dcterms:modified xsi:type="dcterms:W3CDTF">2022-02-23T14:15:05Z</dcterms:modified>
</cp:coreProperties>
</file>